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comment1.xml" ContentType="application/vnd.openxmlformats-officedocument.presentationml.comment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omments/comment2.xml" ContentType="application/vnd.openxmlformats-officedocument.presentationml.comments+xml"/>
  <Override PartName="/ppt/notesSlides/notesSlide8.xml" ContentType="application/vnd.openxmlformats-officedocument.presentationml.notesSlide+xml"/>
  <Override PartName="/ppt/comments/comment3.xml" ContentType="application/vnd.openxmlformats-officedocument.presentationml.comment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omments/comment4.xml" ContentType="application/vnd.openxmlformats-officedocument.presentationml.comment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omments/comment5.xml" ContentType="application/vnd.openxmlformats-officedocument.presentationml.comment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omments/comment6.xml" ContentType="application/vnd.openxmlformats-officedocument.presentationml.comments+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2"/>
  </p:notesMasterIdLst>
  <p:sldIdLst>
    <p:sldId id="256" r:id="rId5"/>
    <p:sldId id="268" r:id="rId6"/>
    <p:sldId id="258" r:id="rId7"/>
    <p:sldId id="260" r:id="rId8"/>
    <p:sldId id="269" r:id="rId9"/>
    <p:sldId id="291" r:id="rId10"/>
    <p:sldId id="292" r:id="rId11"/>
    <p:sldId id="270" r:id="rId12"/>
    <p:sldId id="272" r:id="rId13"/>
    <p:sldId id="273" r:id="rId14"/>
    <p:sldId id="277" r:id="rId15"/>
    <p:sldId id="290" r:id="rId16"/>
    <p:sldId id="275" r:id="rId17"/>
    <p:sldId id="284" r:id="rId18"/>
    <p:sldId id="288" r:id="rId19"/>
    <p:sldId id="281" r:id="rId20"/>
    <p:sldId id="294" r:id="rId21"/>
    <p:sldId id="282" r:id="rId22"/>
    <p:sldId id="283" r:id="rId23"/>
    <p:sldId id="279" r:id="rId24"/>
    <p:sldId id="289" r:id="rId25"/>
    <p:sldId id="276" r:id="rId26"/>
    <p:sldId id="287" r:id="rId27"/>
    <p:sldId id="293" r:id="rId28"/>
    <p:sldId id="266" r:id="rId29"/>
    <p:sldId id="267" r:id="rId30"/>
    <p:sldId id="265"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lison Mostowich" initials="AM" lastIdx="6" clrIdx="0">
    <p:extLst>
      <p:ext uri="{19B8F6BF-5375-455C-9EA6-DF929625EA0E}">
        <p15:presenceInfo xmlns:p15="http://schemas.microsoft.com/office/powerpoint/2012/main" userId="S::amostowich@eralberta.ca::20b60140-05b3-43ad-b158-f030ae8a92c7" providerId="AD"/>
      </p:ext>
    </p:extLst>
  </p:cmAuthor>
  <p:cmAuthor id="2" name="Allison" initials="A" lastIdx="2" clrIdx="1">
    <p:extLst>
      <p:ext uri="{19B8F6BF-5375-455C-9EA6-DF929625EA0E}">
        <p15:presenceInfo xmlns:p15="http://schemas.microsoft.com/office/powerpoint/2012/main" userId="Allison" providerId="None"/>
      </p:ext>
    </p:extLst>
  </p:cmAuthor>
  <p:cmAuthor id="3" name="Brittany Tran" initials="BT" lastIdx="10" clrIdx="2">
    <p:extLst>
      <p:ext uri="{19B8F6BF-5375-455C-9EA6-DF929625EA0E}">
        <p15:presenceInfo xmlns:p15="http://schemas.microsoft.com/office/powerpoint/2012/main" userId="S::btran@eralberta.ca::3d55c7a0-95ac-4f1c-881a-1cb80cdcff27" providerId="AD"/>
      </p:ext>
    </p:extLst>
  </p:cmAuthor>
  <p:cmAuthor id="4" name="Marc Huot" initials="MH" lastIdx="35" clrIdx="3">
    <p:extLst>
      <p:ext uri="{19B8F6BF-5375-455C-9EA6-DF929625EA0E}">
        <p15:presenceInfo xmlns:p15="http://schemas.microsoft.com/office/powerpoint/2012/main" userId="S::mhuot@eralberta.ca::866f6153-284f-470f-9217-09be07e167fc" providerId="AD"/>
      </p:ext>
    </p:extLst>
  </p:cmAuthor>
  <p:cmAuthor id="5" name="Michelle Gurney" initials="MG" lastIdx="21" clrIdx="4">
    <p:extLst>
      <p:ext uri="{19B8F6BF-5375-455C-9EA6-DF929625EA0E}">
        <p15:presenceInfo xmlns:p15="http://schemas.microsoft.com/office/powerpoint/2012/main" userId="S::mgurney@eralberta.ca::070e5d7a-5c39-44b2-b827-18e3b79245bd" providerId="AD"/>
      </p:ext>
    </p:extLst>
  </p:cmAuthor>
  <p:cmAuthor id="6" name="Michelle Gurney" initials="MG [2]" lastIdx="2" clrIdx="5">
    <p:extLst>
      <p:ext uri="{19B8F6BF-5375-455C-9EA6-DF929625EA0E}">
        <p15:presenceInfo xmlns:p15="http://schemas.microsoft.com/office/powerpoint/2012/main" userId="Michelle Gurney"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136031"/>
    <a:srgbClr val="53B248"/>
    <a:srgbClr val="B1E4E3"/>
    <a:srgbClr val="00629B"/>
    <a:srgbClr val="048041"/>
    <a:srgbClr val="E87722"/>
    <a:srgbClr val="FFB500"/>
    <a:srgbClr val="9FE15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A8B2D2F-595A-4788-870A-485100CB8AA2}" v="13396" dt="2020-11-24T23:55:20.667"/>
    <p1510:client id="{771CBEB7-F292-4F1D-9C26-86A387CA6B8E}" v="2048" dt="2020-11-24T23:54:46.21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24"/>
  </p:normalViewPr>
  <p:slideViewPr>
    <p:cSldViewPr snapToGrid="0">
      <p:cViewPr varScale="1">
        <p:scale>
          <a:sx n="106" d="100"/>
          <a:sy n="106" d="100"/>
        </p:scale>
        <p:origin x="792" y="184"/>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5/10/relationships/revisionInfo" Target="revisionInfo.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commentAuthors" Target="commentAuthors.xml"/><Relationship Id="rId38"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lison Mostowich" userId="20b60140-05b3-43ad-b158-f030ae8a92c7" providerId="ADAL" clId="{771CBEB7-F292-4F1D-9C26-86A387CA6B8E}"/>
    <pc:docChg chg="custSel modSld">
      <pc:chgData name="Allison Mostowich" userId="20b60140-05b3-43ad-b158-f030ae8a92c7" providerId="ADAL" clId="{771CBEB7-F292-4F1D-9C26-86A387CA6B8E}" dt="2020-11-24T23:54:46.216" v="2041" actId="20577"/>
      <pc:docMkLst>
        <pc:docMk/>
      </pc:docMkLst>
      <pc:sldChg chg="modNotesTx">
        <pc:chgData name="Allison Mostowich" userId="20b60140-05b3-43ad-b158-f030ae8a92c7" providerId="ADAL" clId="{771CBEB7-F292-4F1D-9C26-86A387CA6B8E}" dt="2020-11-24T23:54:46.216" v="2041" actId="20577"/>
        <pc:sldMkLst>
          <pc:docMk/>
          <pc:sldMk cId="1675982215" sldId="266"/>
        </pc:sldMkLst>
      </pc:sldChg>
      <pc:sldChg chg="modNotesTx">
        <pc:chgData name="Allison Mostowich" userId="20b60140-05b3-43ad-b158-f030ae8a92c7" providerId="ADAL" clId="{771CBEB7-F292-4F1D-9C26-86A387CA6B8E}" dt="2020-11-24T23:45:58.112" v="1901" actId="20577"/>
        <pc:sldMkLst>
          <pc:docMk/>
          <pc:sldMk cId="16205417" sldId="276"/>
        </pc:sldMkLst>
      </pc:sldChg>
      <pc:sldChg chg="modNotesTx">
        <pc:chgData name="Allison Mostowich" userId="20b60140-05b3-43ad-b158-f030ae8a92c7" providerId="ADAL" clId="{771CBEB7-F292-4F1D-9C26-86A387CA6B8E}" dt="2020-11-24T23:16:46.674" v="1627" actId="20577"/>
        <pc:sldMkLst>
          <pc:docMk/>
          <pc:sldMk cId="3848031346" sldId="277"/>
        </pc:sldMkLst>
      </pc:sldChg>
      <pc:sldChg chg="modNotesTx">
        <pc:chgData name="Allison Mostowich" userId="20b60140-05b3-43ad-b158-f030ae8a92c7" providerId="ADAL" clId="{771CBEB7-F292-4F1D-9C26-86A387CA6B8E}" dt="2020-11-24T23:35:22.683" v="1805" actId="20577"/>
        <pc:sldMkLst>
          <pc:docMk/>
          <pc:sldMk cId="340331632" sldId="279"/>
        </pc:sldMkLst>
      </pc:sldChg>
      <pc:sldChg chg="modNotesTx">
        <pc:chgData name="Allison Mostowich" userId="20b60140-05b3-43ad-b158-f030ae8a92c7" providerId="ADAL" clId="{771CBEB7-F292-4F1D-9C26-86A387CA6B8E}" dt="2020-11-24T23:27:24.880" v="1727" actId="20577"/>
        <pc:sldMkLst>
          <pc:docMk/>
          <pc:sldMk cId="1853652067" sldId="281"/>
        </pc:sldMkLst>
      </pc:sldChg>
      <pc:sldChg chg="modNotesTx">
        <pc:chgData name="Allison Mostowich" userId="20b60140-05b3-43ad-b158-f030ae8a92c7" providerId="ADAL" clId="{771CBEB7-F292-4F1D-9C26-86A387CA6B8E}" dt="2020-11-24T23:33:18.532" v="1754" actId="20577"/>
        <pc:sldMkLst>
          <pc:docMk/>
          <pc:sldMk cId="1838512444" sldId="283"/>
        </pc:sldMkLst>
      </pc:sldChg>
      <pc:sldChg chg="modNotesTx">
        <pc:chgData name="Allison Mostowich" userId="20b60140-05b3-43ad-b158-f030ae8a92c7" providerId="ADAL" clId="{771CBEB7-F292-4F1D-9C26-86A387CA6B8E}" dt="2020-11-24T23:20:38.249" v="1694" actId="5793"/>
        <pc:sldMkLst>
          <pc:docMk/>
          <pc:sldMk cId="4117113406" sldId="284"/>
        </pc:sldMkLst>
      </pc:sldChg>
      <pc:sldChg chg="modSp mod modNotesTx">
        <pc:chgData name="Allison Mostowich" userId="20b60140-05b3-43ad-b158-f030ae8a92c7" providerId="ADAL" clId="{771CBEB7-F292-4F1D-9C26-86A387CA6B8E}" dt="2020-11-24T23:47:19.431" v="1927" actId="20577"/>
        <pc:sldMkLst>
          <pc:docMk/>
          <pc:sldMk cId="2943531348" sldId="287"/>
        </pc:sldMkLst>
        <pc:picChg chg="mod">
          <ac:chgData name="Allison Mostowich" userId="20b60140-05b3-43ad-b158-f030ae8a92c7" providerId="ADAL" clId="{771CBEB7-F292-4F1D-9C26-86A387CA6B8E}" dt="2020-11-23T16:49:11.836" v="379" actId="14100"/>
          <ac:picMkLst>
            <pc:docMk/>
            <pc:sldMk cId="2943531348" sldId="287"/>
            <ac:picMk id="5" creationId="{36519831-A62D-4848-A72C-7DAB4DC420DF}"/>
          </ac:picMkLst>
        </pc:picChg>
        <pc:picChg chg="mod">
          <ac:chgData name="Allison Mostowich" userId="20b60140-05b3-43ad-b158-f030ae8a92c7" providerId="ADAL" clId="{771CBEB7-F292-4F1D-9C26-86A387CA6B8E}" dt="2020-11-23T16:49:16.613" v="380" actId="1076"/>
          <ac:picMkLst>
            <pc:docMk/>
            <pc:sldMk cId="2943531348" sldId="287"/>
            <ac:picMk id="7" creationId="{CF5158E5-E9A3-42CF-9EC3-487D10C924C1}"/>
          </ac:picMkLst>
        </pc:picChg>
      </pc:sldChg>
      <pc:sldChg chg="modNotesTx">
        <pc:chgData name="Allison Mostowich" userId="20b60140-05b3-43ad-b158-f030ae8a92c7" providerId="ADAL" clId="{771CBEB7-F292-4F1D-9C26-86A387CA6B8E}" dt="2020-11-24T23:26:37.678" v="1714" actId="20577"/>
        <pc:sldMkLst>
          <pc:docMk/>
          <pc:sldMk cId="3965064348" sldId="288"/>
        </pc:sldMkLst>
      </pc:sldChg>
      <pc:sldChg chg="modNotesTx">
        <pc:chgData name="Allison Mostowich" userId="20b60140-05b3-43ad-b158-f030ae8a92c7" providerId="ADAL" clId="{771CBEB7-F292-4F1D-9C26-86A387CA6B8E}" dt="2020-11-24T23:40:38.916" v="1828" actId="20577"/>
        <pc:sldMkLst>
          <pc:docMk/>
          <pc:sldMk cId="4150463330" sldId="289"/>
        </pc:sldMkLst>
      </pc:sldChg>
      <pc:sldChg chg="modNotesTx">
        <pc:chgData name="Allison Mostowich" userId="20b60140-05b3-43ad-b158-f030ae8a92c7" providerId="ADAL" clId="{771CBEB7-F292-4F1D-9C26-86A387CA6B8E}" dt="2020-11-24T23:19:15.337" v="1682" actId="20577"/>
        <pc:sldMkLst>
          <pc:docMk/>
          <pc:sldMk cId="4068121053" sldId="290"/>
        </pc:sldMkLst>
      </pc:sldChg>
      <pc:sldChg chg="modSp mod modNotesTx">
        <pc:chgData name="Allison Mostowich" userId="20b60140-05b3-43ad-b158-f030ae8a92c7" providerId="ADAL" clId="{771CBEB7-F292-4F1D-9C26-86A387CA6B8E}" dt="2020-11-24T23:49:22.853" v="1986" actId="113"/>
        <pc:sldMkLst>
          <pc:docMk/>
          <pc:sldMk cId="3459293301" sldId="293"/>
        </pc:sldMkLst>
        <pc:spChg chg="mod">
          <ac:chgData name="Allison Mostowich" userId="20b60140-05b3-43ad-b158-f030ae8a92c7" providerId="ADAL" clId="{771CBEB7-F292-4F1D-9C26-86A387CA6B8E}" dt="2020-11-23T21:19:11.180" v="570" actId="20577"/>
          <ac:spMkLst>
            <pc:docMk/>
            <pc:sldMk cId="3459293301" sldId="293"/>
            <ac:spMk id="3" creationId="{8517DE53-9A25-4E6D-9DFD-B41E824468D6}"/>
          </ac:spMkLst>
        </pc:spChg>
      </pc:sldChg>
      <pc:sldChg chg="modNotesTx">
        <pc:chgData name="Allison Mostowich" userId="20b60140-05b3-43ad-b158-f030ae8a92c7" providerId="ADAL" clId="{771CBEB7-F292-4F1D-9C26-86A387CA6B8E}" dt="2020-11-24T23:30:22.734" v="1740" actId="20577"/>
        <pc:sldMkLst>
          <pc:docMk/>
          <pc:sldMk cId="1113186864" sldId="294"/>
        </pc:sldMkLst>
      </pc:sldChg>
    </pc:docChg>
  </pc:docChgLst>
  <pc:docChgLst>
    <pc:chgData name="Brittany Tran" userId="3d55c7a0-95ac-4f1c-881a-1cb80cdcff27" providerId="ADAL" clId="{0C44BC13-0FDD-4196-B5E0-56A7CCCB9869}"/>
    <pc:docChg chg="undo custSel addSld delSld modSld">
      <pc:chgData name="Brittany Tran" userId="3d55c7a0-95ac-4f1c-881a-1cb80cdcff27" providerId="ADAL" clId="{0C44BC13-0FDD-4196-B5E0-56A7CCCB9869}" dt="2020-11-21T00:49:06.455" v="1684" actId="1035"/>
      <pc:docMkLst>
        <pc:docMk/>
      </pc:docMkLst>
      <pc:sldChg chg="delCm modNotesTx">
        <pc:chgData name="Brittany Tran" userId="3d55c7a0-95ac-4f1c-881a-1cb80cdcff27" providerId="ADAL" clId="{0C44BC13-0FDD-4196-B5E0-56A7CCCB9869}" dt="2020-11-21T00:34:13.417" v="1672" actId="20577"/>
        <pc:sldMkLst>
          <pc:docMk/>
          <pc:sldMk cId="1578553242" sldId="260"/>
        </pc:sldMkLst>
      </pc:sldChg>
      <pc:sldChg chg="modSp mod modNotesTx">
        <pc:chgData name="Brittany Tran" userId="3d55c7a0-95ac-4f1c-881a-1cb80cdcff27" providerId="ADAL" clId="{0C44BC13-0FDD-4196-B5E0-56A7CCCB9869}" dt="2020-11-21T00:28:36.159" v="1481" actId="20577"/>
        <pc:sldMkLst>
          <pc:docMk/>
          <pc:sldMk cId="1675982215" sldId="266"/>
        </pc:sldMkLst>
        <pc:spChg chg="mod">
          <ac:chgData name="Brittany Tran" userId="3d55c7a0-95ac-4f1c-881a-1cb80cdcff27" providerId="ADAL" clId="{0C44BC13-0FDD-4196-B5E0-56A7CCCB9869}" dt="2020-11-21T00:23:50.980" v="1135" actId="122"/>
          <ac:spMkLst>
            <pc:docMk/>
            <pc:sldMk cId="1675982215" sldId="266"/>
            <ac:spMk id="6" creationId="{691A0939-BE48-4E02-9658-F6544161DA3B}"/>
          </ac:spMkLst>
        </pc:spChg>
      </pc:sldChg>
      <pc:sldChg chg="modSp mod">
        <pc:chgData name="Brittany Tran" userId="3d55c7a0-95ac-4f1c-881a-1cb80cdcff27" providerId="ADAL" clId="{0C44BC13-0FDD-4196-B5E0-56A7CCCB9869}" dt="2020-11-21T00:23:43.753" v="1134" actId="20577"/>
        <pc:sldMkLst>
          <pc:docMk/>
          <pc:sldMk cId="759664727" sldId="267"/>
        </pc:sldMkLst>
        <pc:spChg chg="mod">
          <ac:chgData name="Brittany Tran" userId="3d55c7a0-95ac-4f1c-881a-1cb80cdcff27" providerId="ADAL" clId="{0C44BC13-0FDD-4196-B5E0-56A7CCCB9869}" dt="2020-11-21T00:23:43.753" v="1134" actId="20577"/>
          <ac:spMkLst>
            <pc:docMk/>
            <pc:sldMk cId="759664727" sldId="267"/>
            <ac:spMk id="2" creationId="{68D03AEE-45E8-456D-9593-091D0852FB26}"/>
          </ac:spMkLst>
        </pc:spChg>
      </pc:sldChg>
      <pc:sldChg chg="modCm">
        <pc:chgData name="Brittany Tran" userId="3d55c7a0-95ac-4f1c-881a-1cb80cdcff27" providerId="ADAL" clId="{0C44BC13-0FDD-4196-B5E0-56A7CCCB9869}" dt="2020-11-20T23:51:27.847" v="0"/>
        <pc:sldMkLst>
          <pc:docMk/>
          <pc:sldMk cId="1342705860" sldId="268"/>
        </pc:sldMkLst>
      </pc:sldChg>
      <pc:sldChg chg="delCm">
        <pc:chgData name="Brittany Tran" userId="3d55c7a0-95ac-4f1c-881a-1cb80cdcff27" providerId="ADAL" clId="{0C44BC13-0FDD-4196-B5E0-56A7CCCB9869}" dt="2020-11-20T23:52:42.032" v="16" actId="1592"/>
        <pc:sldMkLst>
          <pc:docMk/>
          <pc:sldMk cId="208203508" sldId="269"/>
        </pc:sldMkLst>
      </pc:sldChg>
      <pc:sldChg chg="modNotesTx">
        <pc:chgData name="Brittany Tran" userId="3d55c7a0-95ac-4f1c-881a-1cb80cdcff27" providerId="ADAL" clId="{0C44BC13-0FDD-4196-B5E0-56A7CCCB9869}" dt="2020-11-20T23:56:34.840" v="51" actId="20577"/>
        <pc:sldMkLst>
          <pc:docMk/>
          <pc:sldMk cId="3014834269" sldId="270"/>
        </pc:sldMkLst>
      </pc:sldChg>
      <pc:sldChg chg="modNotesTx">
        <pc:chgData name="Brittany Tran" userId="3d55c7a0-95ac-4f1c-881a-1cb80cdcff27" providerId="ADAL" clId="{0C44BC13-0FDD-4196-B5E0-56A7CCCB9869}" dt="2020-11-20T23:56:17.523" v="35" actId="20577"/>
        <pc:sldMkLst>
          <pc:docMk/>
          <pc:sldMk cId="457032157" sldId="272"/>
        </pc:sldMkLst>
      </pc:sldChg>
      <pc:sldChg chg="modSp mod modNotesTx">
        <pc:chgData name="Brittany Tran" userId="3d55c7a0-95ac-4f1c-881a-1cb80cdcff27" providerId="ADAL" clId="{0C44BC13-0FDD-4196-B5E0-56A7CCCB9869}" dt="2020-11-21T00:22:56.768" v="1103" actId="20577"/>
        <pc:sldMkLst>
          <pc:docMk/>
          <pc:sldMk cId="1907347930" sldId="273"/>
        </pc:sldMkLst>
        <pc:spChg chg="mod">
          <ac:chgData name="Brittany Tran" userId="3d55c7a0-95ac-4f1c-881a-1cb80cdcff27" providerId="ADAL" clId="{0C44BC13-0FDD-4196-B5E0-56A7CCCB9869}" dt="2020-11-21T00:22:56.768" v="1103" actId="20577"/>
          <ac:spMkLst>
            <pc:docMk/>
            <pc:sldMk cId="1907347930" sldId="273"/>
            <ac:spMk id="2" creationId="{68D03AEE-45E8-456D-9593-091D0852FB26}"/>
          </ac:spMkLst>
        </pc:spChg>
      </pc:sldChg>
      <pc:sldChg chg="modSp mod modNotesTx">
        <pc:chgData name="Brittany Tran" userId="3d55c7a0-95ac-4f1c-881a-1cb80cdcff27" providerId="ADAL" clId="{0C44BC13-0FDD-4196-B5E0-56A7CCCB9869}" dt="2020-11-21T00:22:51.194" v="1101" actId="20577"/>
        <pc:sldMkLst>
          <pc:docMk/>
          <pc:sldMk cId="4137991232" sldId="274"/>
        </pc:sldMkLst>
        <pc:spChg chg="mod">
          <ac:chgData name="Brittany Tran" userId="3d55c7a0-95ac-4f1c-881a-1cb80cdcff27" providerId="ADAL" clId="{0C44BC13-0FDD-4196-B5E0-56A7CCCB9869}" dt="2020-11-21T00:22:51.194" v="1101" actId="20577"/>
          <ac:spMkLst>
            <pc:docMk/>
            <pc:sldMk cId="4137991232" sldId="274"/>
            <ac:spMk id="2" creationId="{68D03AEE-45E8-456D-9593-091D0852FB26}"/>
          </ac:spMkLst>
        </pc:spChg>
      </pc:sldChg>
      <pc:sldChg chg="modSp mod delCm modNotesTx">
        <pc:chgData name="Brittany Tran" userId="3d55c7a0-95ac-4f1c-881a-1cb80cdcff27" providerId="ADAL" clId="{0C44BC13-0FDD-4196-B5E0-56A7CCCB9869}" dt="2020-11-21T00:28:58.055" v="1483" actId="5793"/>
        <pc:sldMkLst>
          <pc:docMk/>
          <pc:sldMk cId="2819751456" sldId="275"/>
        </pc:sldMkLst>
        <pc:spChg chg="mod">
          <ac:chgData name="Brittany Tran" userId="3d55c7a0-95ac-4f1c-881a-1cb80cdcff27" providerId="ADAL" clId="{0C44BC13-0FDD-4196-B5E0-56A7CCCB9869}" dt="2020-11-21T00:22:45.326" v="1099" actId="20577"/>
          <ac:spMkLst>
            <pc:docMk/>
            <pc:sldMk cId="2819751456" sldId="275"/>
            <ac:spMk id="2" creationId="{68D03AEE-45E8-456D-9593-091D0852FB26}"/>
          </ac:spMkLst>
        </pc:spChg>
      </pc:sldChg>
      <pc:sldChg chg="modSp mod">
        <pc:chgData name="Brittany Tran" userId="3d55c7a0-95ac-4f1c-881a-1cb80cdcff27" providerId="ADAL" clId="{0C44BC13-0FDD-4196-B5E0-56A7CCCB9869}" dt="2020-11-21T00:22:33.401" v="1093" actId="20577"/>
        <pc:sldMkLst>
          <pc:docMk/>
          <pc:sldMk cId="16205417" sldId="276"/>
        </pc:sldMkLst>
        <pc:spChg chg="mod">
          <ac:chgData name="Brittany Tran" userId="3d55c7a0-95ac-4f1c-881a-1cb80cdcff27" providerId="ADAL" clId="{0C44BC13-0FDD-4196-B5E0-56A7CCCB9869}" dt="2020-11-21T00:22:33.401" v="1093" actId="20577"/>
          <ac:spMkLst>
            <pc:docMk/>
            <pc:sldMk cId="16205417" sldId="276"/>
            <ac:spMk id="2" creationId="{68D03AEE-45E8-456D-9593-091D0852FB26}"/>
          </ac:spMkLst>
        </pc:spChg>
      </pc:sldChg>
      <pc:sldChg chg="modNotesTx">
        <pc:chgData name="Brittany Tran" userId="3d55c7a0-95ac-4f1c-881a-1cb80cdcff27" providerId="ADAL" clId="{0C44BC13-0FDD-4196-B5E0-56A7CCCB9869}" dt="2020-11-20T23:58:16.833" v="60" actId="20577"/>
        <pc:sldMkLst>
          <pc:docMk/>
          <pc:sldMk cId="3848031346" sldId="277"/>
        </pc:sldMkLst>
      </pc:sldChg>
      <pc:sldChg chg="del">
        <pc:chgData name="Brittany Tran" userId="3d55c7a0-95ac-4f1c-881a-1cb80cdcff27" providerId="ADAL" clId="{0C44BC13-0FDD-4196-B5E0-56A7CCCB9869}" dt="2020-11-21T00:31:58.276" v="1626" actId="47"/>
        <pc:sldMkLst>
          <pc:docMk/>
          <pc:sldMk cId="2814378766" sldId="278"/>
        </pc:sldMkLst>
      </pc:sldChg>
      <pc:sldChg chg="modSp mod delCm modNotesTx">
        <pc:chgData name="Brittany Tran" userId="3d55c7a0-95ac-4f1c-881a-1cb80cdcff27" providerId="ADAL" clId="{0C44BC13-0FDD-4196-B5E0-56A7CCCB9869}" dt="2020-11-21T00:27:28.106" v="1457" actId="1076"/>
        <pc:sldMkLst>
          <pc:docMk/>
          <pc:sldMk cId="340331632" sldId="279"/>
        </pc:sldMkLst>
        <pc:spChg chg="mod">
          <ac:chgData name="Brittany Tran" userId="3d55c7a0-95ac-4f1c-881a-1cb80cdcff27" providerId="ADAL" clId="{0C44BC13-0FDD-4196-B5E0-56A7CCCB9869}" dt="2020-11-21T00:23:18.173" v="1107" actId="20577"/>
          <ac:spMkLst>
            <pc:docMk/>
            <pc:sldMk cId="340331632" sldId="279"/>
            <ac:spMk id="2" creationId="{68D03AEE-45E8-456D-9593-091D0852FB26}"/>
          </ac:spMkLst>
        </pc:spChg>
        <pc:spChg chg="mod">
          <ac:chgData name="Brittany Tran" userId="3d55c7a0-95ac-4f1c-881a-1cb80cdcff27" providerId="ADAL" clId="{0C44BC13-0FDD-4196-B5E0-56A7CCCB9869}" dt="2020-11-21T00:27:28.106" v="1457" actId="1076"/>
          <ac:spMkLst>
            <pc:docMk/>
            <pc:sldMk cId="340331632" sldId="279"/>
            <ac:spMk id="3" creationId="{BEDE68AF-55E2-4ED2-BD31-47F53D9EF636}"/>
          </ac:spMkLst>
        </pc:spChg>
      </pc:sldChg>
      <pc:sldChg chg="modSp del mod">
        <pc:chgData name="Brittany Tran" userId="3d55c7a0-95ac-4f1c-881a-1cb80cdcff27" providerId="ADAL" clId="{0C44BC13-0FDD-4196-B5E0-56A7CCCB9869}" dt="2020-11-21T00:28:27.963" v="1478" actId="47"/>
        <pc:sldMkLst>
          <pc:docMk/>
          <pc:sldMk cId="312604357" sldId="280"/>
        </pc:sldMkLst>
        <pc:spChg chg="mod">
          <ac:chgData name="Brittany Tran" userId="3d55c7a0-95ac-4f1c-881a-1cb80cdcff27" providerId="ADAL" clId="{0C44BC13-0FDD-4196-B5E0-56A7CCCB9869}" dt="2020-11-21T00:23:35.362" v="1126" actId="1036"/>
          <ac:spMkLst>
            <pc:docMk/>
            <pc:sldMk cId="312604357" sldId="280"/>
            <ac:spMk id="2" creationId="{68D03AEE-45E8-456D-9593-091D0852FB26}"/>
          </ac:spMkLst>
        </pc:spChg>
      </pc:sldChg>
      <pc:sldChg chg="modSp mod modNotesTx">
        <pc:chgData name="Brittany Tran" userId="3d55c7a0-95ac-4f1c-881a-1cb80cdcff27" providerId="ADAL" clId="{0C44BC13-0FDD-4196-B5E0-56A7CCCB9869}" dt="2020-11-21T00:49:02.974" v="1679" actId="1035"/>
        <pc:sldMkLst>
          <pc:docMk/>
          <pc:sldMk cId="1853652067" sldId="281"/>
        </pc:sldMkLst>
        <pc:spChg chg="mod">
          <ac:chgData name="Brittany Tran" userId="3d55c7a0-95ac-4f1c-881a-1cb80cdcff27" providerId="ADAL" clId="{0C44BC13-0FDD-4196-B5E0-56A7CCCB9869}" dt="2020-11-21T00:49:02.974" v="1679" actId="1035"/>
          <ac:spMkLst>
            <pc:docMk/>
            <pc:sldMk cId="1853652067" sldId="281"/>
            <ac:spMk id="2" creationId="{68D03AEE-45E8-456D-9593-091D0852FB26}"/>
          </ac:spMkLst>
        </pc:spChg>
        <pc:spChg chg="mod">
          <ac:chgData name="Brittany Tran" userId="3d55c7a0-95ac-4f1c-881a-1cb80cdcff27" providerId="ADAL" clId="{0C44BC13-0FDD-4196-B5E0-56A7CCCB9869}" dt="2020-11-21T00:29:47.290" v="1510" actId="20577"/>
          <ac:spMkLst>
            <pc:docMk/>
            <pc:sldMk cId="1853652067" sldId="281"/>
            <ac:spMk id="3" creationId="{BEDE68AF-55E2-4ED2-BD31-47F53D9EF636}"/>
          </ac:spMkLst>
        </pc:spChg>
      </pc:sldChg>
      <pc:sldChg chg="modNotesTx">
        <pc:chgData name="Brittany Tran" userId="3d55c7a0-95ac-4f1c-881a-1cb80cdcff27" providerId="ADAL" clId="{0C44BC13-0FDD-4196-B5E0-56A7CCCB9869}" dt="2020-11-21T00:33:45.884" v="1658" actId="313"/>
        <pc:sldMkLst>
          <pc:docMk/>
          <pc:sldMk cId="1255957435" sldId="282"/>
        </pc:sldMkLst>
      </pc:sldChg>
      <pc:sldChg chg="modSp mod modNotesTx">
        <pc:chgData name="Brittany Tran" userId="3d55c7a0-95ac-4f1c-881a-1cb80cdcff27" providerId="ADAL" clId="{0C44BC13-0FDD-4196-B5E0-56A7CCCB9869}" dt="2020-11-21T00:17:52.015" v="753" actId="20577"/>
        <pc:sldMkLst>
          <pc:docMk/>
          <pc:sldMk cId="1838512444" sldId="283"/>
        </pc:sldMkLst>
        <pc:spChg chg="mod">
          <ac:chgData name="Brittany Tran" userId="3d55c7a0-95ac-4f1c-881a-1cb80cdcff27" providerId="ADAL" clId="{0C44BC13-0FDD-4196-B5E0-56A7CCCB9869}" dt="2020-11-21T00:17:33.311" v="741" actId="20577"/>
          <ac:spMkLst>
            <pc:docMk/>
            <pc:sldMk cId="1838512444" sldId="283"/>
            <ac:spMk id="3" creationId="{BEDE68AF-55E2-4ED2-BD31-47F53D9EF636}"/>
          </ac:spMkLst>
        </pc:spChg>
      </pc:sldChg>
      <pc:sldChg chg="modSp mod modNotesTx">
        <pc:chgData name="Brittany Tran" userId="3d55c7a0-95ac-4f1c-881a-1cb80cdcff27" providerId="ADAL" clId="{0C44BC13-0FDD-4196-B5E0-56A7CCCB9869}" dt="2020-11-21T00:22:40.018" v="1095" actId="20577"/>
        <pc:sldMkLst>
          <pc:docMk/>
          <pc:sldMk cId="4117113406" sldId="284"/>
        </pc:sldMkLst>
        <pc:spChg chg="mod">
          <ac:chgData name="Brittany Tran" userId="3d55c7a0-95ac-4f1c-881a-1cb80cdcff27" providerId="ADAL" clId="{0C44BC13-0FDD-4196-B5E0-56A7CCCB9869}" dt="2020-11-21T00:22:40.018" v="1095" actId="20577"/>
          <ac:spMkLst>
            <pc:docMk/>
            <pc:sldMk cId="4117113406" sldId="284"/>
            <ac:spMk id="2" creationId="{68D03AEE-45E8-456D-9593-091D0852FB26}"/>
          </ac:spMkLst>
        </pc:spChg>
      </pc:sldChg>
      <pc:sldChg chg="delCm">
        <pc:chgData name="Brittany Tran" userId="3d55c7a0-95ac-4f1c-881a-1cb80cdcff27" providerId="ADAL" clId="{0C44BC13-0FDD-4196-B5E0-56A7CCCB9869}" dt="2020-11-21T00:48:21.094" v="1673" actId="1592"/>
        <pc:sldMkLst>
          <pc:docMk/>
          <pc:sldMk cId="3562056526" sldId="286"/>
        </pc:sldMkLst>
      </pc:sldChg>
      <pc:sldChg chg="modSp mod delCm modNotesTx">
        <pc:chgData name="Brittany Tran" userId="3d55c7a0-95ac-4f1c-881a-1cb80cdcff27" providerId="ADAL" clId="{0C44BC13-0FDD-4196-B5E0-56A7CCCB9869}" dt="2020-11-21T00:28:15.051" v="1477" actId="20577"/>
        <pc:sldMkLst>
          <pc:docMk/>
          <pc:sldMk cId="2943531348" sldId="287"/>
        </pc:sldMkLst>
        <pc:spChg chg="mod">
          <ac:chgData name="Brittany Tran" userId="3d55c7a0-95ac-4f1c-881a-1cb80cdcff27" providerId="ADAL" clId="{0C44BC13-0FDD-4196-B5E0-56A7CCCB9869}" dt="2020-11-21T00:27:58.466" v="1461" actId="20577"/>
          <ac:spMkLst>
            <pc:docMk/>
            <pc:sldMk cId="2943531348" sldId="287"/>
            <ac:spMk id="3" creationId="{BEDE68AF-55E2-4ED2-BD31-47F53D9EF636}"/>
          </ac:spMkLst>
        </pc:spChg>
      </pc:sldChg>
      <pc:sldChg chg="modSp mod addCm modCm modNotesTx">
        <pc:chgData name="Brittany Tran" userId="3d55c7a0-95ac-4f1c-881a-1cb80cdcff27" providerId="ADAL" clId="{0C44BC13-0FDD-4196-B5E0-56A7CCCB9869}" dt="2020-11-21T00:23:08.067" v="1105" actId="20577"/>
        <pc:sldMkLst>
          <pc:docMk/>
          <pc:sldMk cId="3965064348" sldId="288"/>
        </pc:sldMkLst>
        <pc:spChg chg="mod">
          <ac:chgData name="Brittany Tran" userId="3d55c7a0-95ac-4f1c-881a-1cb80cdcff27" providerId="ADAL" clId="{0C44BC13-0FDD-4196-B5E0-56A7CCCB9869}" dt="2020-11-21T00:23:08.067" v="1105" actId="20577"/>
          <ac:spMkLst>
            <pc:docMk/>
            <pc:sldMk cId="3965064348" sldId="288"/>
            <ac:spMk id="2" creationId="{3B6BD390-4F28-4DCE-8B7B-8BC02B7D0C49}"/>
          </ac:spMkLst>
        </pc:spChg>
        <pc:spChg chg="mod">
          <ac:chgData name="Brittany Tran" userId="3d55c7a0-95ac-4f1c-881a-1cb80cdcff27" providerId="ADAL" clId="{0C44BC13-0FDD-4196-B5E0-56A7CCCB9869}" dt="2020-11-21T00:06:59.648" v="652" actId="20577"/>
          <ac:spMkLst>
            <pc:docMk/>
            <pc:sldMk cId="3965064348" sldId="288"/>
            <ac:spMk id="3" creationId="{F8FE795D-47D4-43F0-99AE-8EE95AF17D7C}"/>
          </ac:spMkLst>
        </pc:spChg>
      </pc:sldChg>
      <pc:sldChg chg="modSp mod">
        <pc:chgData name="Brittany Tran" userId="3d55c7a0-95ac-4f1c-881a-1cb80cdcff27" providerId="ADAL" clId="{0C44BC13-0FDD-4196-B5E0-56A7CCCB9869}" dt="2020-11-21T00:23:22.403" v="1111" actId="20577"/>
        <pc:sldMkLst>
          <pc:docMk/>
          <pc:sldMk cId="4150463330" sldId="289"/>
        </pc:sldMkLst>
        <pc:spChg chg="mod">
          <ac:chgData name="Brittany Tran" userId="3d55c7a0-95ac-4f1c-881a-1cb80cdcff27" providerId="ADAL" clId="{0C44BC13-0FDD-4196-B5E0-56A7CCCB9869}" dt="2020-11-21T00:23:22.403" v="1111" actId="20577"/>
          <ac:spMkLst>
            <pc:docMk/>
            <pc:sldMk cId="4150463330" sldId="289"/>
            <ac:spMk id="2" creationId="{37FA9040-3BAB-4A4C-8EEC-47997696424F}"/>
          </ac:spMkLst>
        </pc:spChg>
      </pc:sldChg>
      <pc:sldChg chg="modSp mod delCm modNotesTx">
        <pc:chgData name="Brittany Tran" userId="3d55c7a0-95ac-4f1c-881a-1cb80cdcff27" providerId="ADAL" clId="{0C44BC13-0FDD-4196-B5E0-56A7CCCB9869}" dt="2020-11-21T00:48:46.769" v="1674" actId="1592"/>
        <pc:sldMkLst>
          <pc:docMk/>
          <pc:sldMk cId="4068121053" sldId="290"/>
        </pc:sldMkLst>
        <pc:spChg chg="mod">
          <ac:chgData name="Brittany Tran" userId="3d55c7a0-95ac-4f1c-881a-1cb80cdcff27" providerId="ADAL" clId="{0C44BC13-0FDD-4196-B5E0-56A7CCCB9869}" dt="2020-11-21T00:04:09.130" v="626" actId="20577"/>
          <ac:spMkLst>
            <pc:docMk/>
            <pc:sldMk cId="4068121053" sldId="290"/>
            <ac:spMk id="3" creationId="{BB2E2CFE-DED0-4F25-BB99-67F90FF5FEBA}"/>
          </ac:spMkLst>
        </pc:spChg>
      </pc:sldChg>
      <pc:sldChg chg="modSp mod">
        <pc:chgData name="Brittany Tran" userId="3d55c7a0-95ac-4f1c-881a-1cb80cdcff27" providerId="ADAL" clId="{0C44BC13-0FDD-4196-B5E0-56A7CCCB9869}" dt="2020-11-20T23:54:24.438" v="31" actId="6549"/>
        <pc:sldMkLst>
          <pc:docMk/>
          <pc:sldMk cId="1349932664" sldId="291"/>
        </pc:sldMkLst>
        <pc:spChg chg="mod">
          <ac:chgData name="Brittany Tran" userId="3d55c7a0-95ac-4f1c-881a-1cb80cdcff27" providerId="ADAL" clId="{0C44BC13-0FDD-4196-B5E0-56A7CCCB9869}" dt="2020-11-20T23:54:24.438" v="31" actId="6549"/>
          <ac:spMkLst>
            <pc:docMk/>
            <pc:sldMk cId="1349932664" sldId="291"/>
            <ac:spMk id="6" creationId="{5B3FD19B-4AAB-4630-B585-853939AC21E0}"/>
          </ac:spMkLst>
        </pc:spChg>
      </pc:sldChg>
      <pc:sldChg chg="modSp delCm">
        <pc:chgData name="Brittany Tran" userId="3d55c7a0-95ac-4f1c-881a-1cb80cdcff27" providerId="ADAL" clId="{0C44BC13-0FDD-4196-B5E0-56A7CCCB9869}" dt="2020-11-20T23:54:43.758" v="33" actId="1592"/>
        <pc:sldMkLst>
          <pc:docMk/>
          <pc:sldMk cId="4002996559" sldId="292"/>
        </pc:sldMkLst>
        <pc:graphicFrameChg chg="mod">
          <ac:chgData name="Brittany Tran" userId="3d55c7a0-95ac-4f1c-881a-1cb80cdcff27" providerId="ADAL" clId="{0C44BC13-0FDD-4196-B5E0-56A7CCCB9869}" dt="2020-11-20T23:54:34.388" v="32"/>
          <ac:graphicFrameMkLst>
            <pc:docMk/>
            <pc:sldMk cId="4002996559" sldId="292"/>
            <ac:graphicFrameMk id="5" creationId="{D472B6E4-EE6B-4D7F-871C-6E8A41A8A137}"/>
          </ac:graphicFrameMkLst>
        </pc:graphicFrameChg>
      </pc:sldChg>
      <pc:sldChg chg="modSp mod delCm modNotesTx">
        <pc:chgData name="Brittany Tran" userId="3d55c7a0-95ac-4f1c-881a-1cb80cdcff27" providerId="ADAL" clId="{0C44BC13-0FDD-4196-B5E0-56A7CCCB9869}" dt="2020-11-21T00:26:51.557" v="1453" actId="6549"/>
        <pc:sldMkLst>
          <pc:docMk/>
          <pc:sldMk cId="3459293301" sldId="293"/>
        </pc:sldMkLst>
        <pc:spChg chg="mod">
          <ac:chgData name="Brittany Tran" userId="3d55c7a0-95ac-4f1c-881a-1cb80cdcff27" providerId="ADAL" clId="{0C44BC13-0FDD-4196-B5E0-56A7CCCB9869}" dt="2020-11-21T00:24:31.495" v="1204" actId="20577"/>
          <ac:spMkLst>
            <pc:docMk/>
            <pc:sldMk cId="3459293301" sldId="293"/>
            <ac:spMk id="3" creationId="{8517DE53-9A25-4E6D-9DFD-B41E824468D6}"/>
          </ac:spMkLst>
        </pc:spChg>
      </pc:sldChg>
      <pc:sldChg chg="modSp add mod delCm modNotesTx">
        <pc:chgData name="Brittany Tran" userId="3d55c7a0-95ac-4f1c-881a-1cb80cdcff27" providerId="ADAL" clId="{0C44BC13-0FDD-4196-B5E0-56A7CCCB9869}" dt="2020-11-21T00:49:06.455" v="1684" actId="1035"/>
        <pc:sldMkLst>
          <pc:docMk/>
          <pc:sldMk cId="1113186864" sldId="294"/>
        </pc:sldMkLst>
        <pc:spChg chg="mod">
          <ac:chgData name="Brittany Tran" userId="3d55c7a0-95ac-4f1c-881a-1cb80cdcff27" providerId="ADAL" clId="{0C44BC13-0FDD-4196-B5E0-56A7CCCB9869}" dt="2020-11-21T00:49:06.455" v="1684" actId="1035"/>
          <ac:spMkLst>
            <pc:docMk/>
            <pc:sldMk cId="1113186864" sldId="294"/>
            <ac:spMk id="2" creationId="{68D03AEE-45E8-456D-9593-091D0852FB26}"/>
          </ac:spMkLst>
        </pc:spChg>
        <pc:spChg chg="mod">
          <ac:chgData name="Brittany Tran" userId="3d55c7a0-95ac-4f1c-881a-1cb80cdcff27" providerId="ADAL" clId="{0C44BC13-0FDD-4196-B5E0-56A7CCCB9869}" dt="2020-11-21T00:29:55.320" v="1512" actId="27636"/>
          <ac:spMkLst>
            <pc:docMk/>
            <pc:sldMk cId="1113186864" sldId="294"/>
            <ac:spMk id="3" creationId="{BEDE68AF-55E2-4ED2-BD31-47F53D9EF636}"/>
          </ac:spMkLst>
        </pc:spChg>
      </pc:sldChg>
    </pc:docChg>
  </pc:docChgLst>
  <pc:docChgLst>
    <pc:chgData name="Marc Huot" userId="866f6153-284f-470f-9217-09be07e167fc" providerId="ADAL" clId="{5A8B2D2F-595A-4788-870A-485100CB8AA2}"/>
    <pc:docChg chg="undo custSel delSld modSld sldOrd">
      <pc:chgData name="Marc Huot" userId="866f6153-284f-470f-9217-09be07e167fc" providerId="ADAL" clId="{5A8B2D2F-595A-4788-870A-485100CB8AA2}" dt="2020-11-24T23:55:20.668" v="25227" actId="20577"/>
      <pc:docMkLst>
        <pc:docMk/>
      </pc:docMkLst>
      <pc:sldChg chg="modNotesTx">
        <pc:chgData name="Marc Huot" userId="866f6153-284f-470f-9217-09be07e167fc" providerId="ADAL" clId="{5A8B2D2F-595A-4788-870A-485100CB8AA2}" dt="2020-11-24T21:54:29.542" v="24657"/>
        <pc:sldMkLst>
          <pc:docMk/>
          <pc:sldMk cId="139142119" sldId="265"/>
        </pc:sldMkLst>
      </pc:sldChg>
      <pc:sldChg chg="modNotesTx">
        <pc:chgData name="Marc Huot" userId="866f6153-284f-470f-9217-09be07e167fc" providerId="ADAL" clId="{5A8B2D2F-595A-4788-870A-485100CB8AA2}" dt="2020-11-24T23:54:32.756" v="25206" actId="20577"/>
        <pc:sldMkLst>
          <pc:docMk/>
          <pc:sldMk cId="1675982215" sldId="266"/>
        </pc:sldMkLst>
      </pc:sldChg>
      <pc:sldChg chg="modNotesTx">
        <pc:chgData name="Marc Huot" userId="866f6153-284f-470f-9217-09be07e167fc" providerId="ADAL" clId="{5A8B2D2F-595A-4788-870A-485100CB8AA2}" dt="2020-11-24T23:55:20.668" v="25227" actId="20577"/>
        <pc:sldMkLst>
          <pc:docMk/>
          <pc:sldMk cId="759664727" sldId="267"/>
        </pc:sldMkLst>
      </pc:sldChg>
      <pc:sldChg chg="modNotes modNotesTx">
        <pc:chgData name="Marc Huot" userId="866f6153-284f-470f-9217-09be07e167fc" providerId="ADAL" clId="{5A8B2D2F-595A-4788-870A-485100CB8AA2}" dt="2020-11-23T21:45:36.353" v="10476" actId="1038"/>
        <pc:sldMkLst>
          <pc:docMk/>
          <pc:sldMk cId="1342705860" sldId="268"/>
        </pc:sldMkLst>
      </pc:sldChg>
      <pc:sldChg chg="modSp mod modNotesTx">
        <pc:chgData name="Marc Huot" userId="866f6153-284f-470f-9217-09be07e167fc" providerId="ADAL" clId="{5A8B2D2F-595A-4788-870A-485100CB8AA2}" dt="2020-11-23T22:03:19.094" v="10672" actId="20577"/>
        <pc:sldMkLst>
          <pc:docMk/>
          <pc:sldMk cId="208203508" sldId="269"/>
        </pc:sldMkLst>
        <pc:spChg chg="mod">
          <ac:chgData name="Marc Huot" userId="866f6153-284f-470f-9217-09be07e167fc" providerId="ADAL" clId="{5A8B2D2F-595A-4788-870A-485100CB8AA2}" dt="2020-11-23T22:01:10.317" v="10544" actId="20577"/>
          <ac:spMkLst>
            <pc:docMk/>
            <pc:sldMk cId="208203508" sldId="269"/>
            <ac:spMk id="3" creationId="{BEDE68AF-55E2-4ED2-BD31-47F53D9EF636}"/>
          </ac:spMkLst>
        </pc:spChg>
      </pc:sldChg>
      <pc:sldChg chg="addCm modCm">
        <pc:chgData name="Marc Huot" userId="866f6153-284f-470f-9217-09be07e167fc" providerId="ADAL" clId="{5A8B2D2F-595A-4788-870A-485100CB8AA2}" dt="2020-11-23T02:51:14.905" v="79"/>
        <pc:sldMkLst>
          <pc:docMk/>
          <pc:sldMk cId="3014834269" sldId="270"/>
        </pc:sldMkLst>
      </pc:sldChg>
      <pc:sldChg chg="ord">
        <pc:chgData name="Marc Huot" userId="866f6153-284f-470f-9217-09be07e167fc" providerId="ADAL" clId="{5A8B2D2F-595A-4788-870A-485100CB8AA2}" dt="2020-11-23T20:45:08.531" v="10262"/>
        <pc:sldMkLst>
          <pc:docMk/>
          <pc:sldMk cId="1907347930" sldId="273"/>
        </pc:sldMkLst>
      </pc:sldChg>
      <pc:sldChg chg="del addCm delCm modCm">
        <pc:chgData name="Marc Huot" userId="866f6153-284f-470f-9217-09be07e167fc" providerId="ADAL" clId="{5A8B2D2F-595A-4788-870A-485100CB8AA2}" dt="2020-11-23T20:50:45.139" v="10263" actId="47"/>
        <pc:sldMkLst>
          <pc:docMk/>
          <pc:sldMk cId="4137991232" sldId="274"/>
        </pc:sldMkLst>
      </pc:sldChg>
      <pc:sldChg chg="modNotesTx">
        <pc:chgData name="Marc Huot" userId="866f6153-284f-470f-9217-09be07e167fc" providerId="ADAL" clId="{5A8B2D2F-595A-4788-870A-485100CB8AA2}" dt="2020-11-24T23:19:52.312" v="24684" actId="20577"/>
        <pc:sldMkLst>
          <pc:docMk/>
          <pc:sldMk cId="2819751456" sldId="275"/>
        </pc:sldMkLst>
      </pc:sldChg>
      <pc:sldChg chg="modSp mod addCm modCm modNotesTx">
        <pc:chgData name="Marc Huot" userId="866f6153-284f-470f-9217-09be07e167fc" providerId="ADAL" clId="{5A8B2D2F-595A-4788-870A-485100CB8AA2}" dt="2020-11-24T23:45:13.794" v="25106" actId="20577"/>
        <pc:sldMkLst>
          <pc:docMk/>
          <pc:sldMk cId="16205417" sldId="276"/>
        </pc:sldMkLst>
        <pc:graphicFrameChg chg="modGraphic">
          <ac:chgData name="Marc Huot" userId="866f6153-284f-470f-9217-09be07e167fc" providerId="ADAL" clId="{5A8B2D2F-595A-4788-870A-485100CB8AA2}" dt="2020-11-24T20:55:56.874" v="19056" actId="113"/>
          <ac:graphicFrameMkLst>
            <pc:docMk/>
            <pc:sldMk cId="16205417" sldId="276"/>
            <ac:graphicFrameMk id="4" creationId="{9C0E615B-FAAE-40FD-B361-A9BC93B71227}"/>
          </ac:graphicFrameMkLst>
        </pc:graphicFrameChg>
      </pc:sldChg>
      <pc:sldChg chg="modNotesTx">
        <pc:chgData name="Marc Huot" userId="866f6153-284f-470f-9217-09be07e167fc" providerId="ADAL" clId="{5A8B2D2F-595A-4788-870A-485100CB8AA2}" dt="2020-11-23T22:24:13.805" v="11533" actId="20577"/>
        <pc:sldMkLst>
          <pc:docMk/>
          <pc:sldMk cId="3848031346" sldId="277"/>
        </pc:sldMkLst>
      </pc:sldChg>
      <pc:sldChg chg="modSp mod modNotesTx">
        <pc:chgData name="Marc Huot" userId="866f6153-284f-470f-9217-09be07e167fc" providerId="ADAL" clId="{5A8B2D2F-595A-4788-870A-485100CB8AA2}" dt="2020-11-24T23:36:45.244" v="24917" actId="20577"/>
        <pc:sldMkLst>
          <pc:docMk/>
          <pc:sldMk cId="340331632" sldId="279"/>
        </pc:sldMkLst>
        <pc:spChg chg="mod">
          <ac:chgData name="Marc Huot" userId="866f6153-284f-470f-9217-09be07e167fc" providerId="ADAL" clId="{5A8B2D2F-595A-4788-870A-485100CB8AA2}" dt="2020-11-23T19:30:27.188" v="8070" actId="6549"/>
          <ac:spMkLst>
            <pc:docMk/>
            <pc:sldMk cId="340331632" sldId="279"/>
            <ac:spMk id="2" creationId="{68D03AEE-45E8-456D-9593-091D0852FB26}"/>
          </ac:spMkLst>
        </pc:spChg>
        <pc:spChg chg="mod">
          <ac:chgData name="Marc Huot" userId="866f6153-284f-470f-9217-09be07e167fc" providerId="ADAL" clId="{5A8B2D2F-595A-4788-870A-485100CB8AA2}" dt="2020-11-23T19:32:29.214" v="8168" actId="14"/>
          <ac:spMkLst>
            <pc:docMk/>
            <pc:sldMk cId="340331632" sldId="279"/>
            <ac:spMk id="3" creationId="{BEDE68AF-55E2-4ED2-BD31-47F53D9EF636}"/>
          </ac:spMkLst>
        </pc:spChg>
      </pc:sldChg>
      <pc:sldChg chg="modSp mod delCm modNotesTx">
        <pc:chgData name="Marc Huot" userId="866f6153-284f-470f-9217-09be07e167fc" providerId="ADAL" clId="{5A8B2D2F-595A-4788-870A-485100CB8AA2}" dt="2020-11-24T23:28:04.583" v="24826" actId="20577"/>
        <pc:sldMkLst>
          <pc:docMk/>
          <pc:sldMk cId="1853652067" sldId="281"/>
        </pc:sldMkLst>
        <pc:spChg chg="mod">
          <ac:chgData name="Marc Huot" userId="866f6153-284f-470f-9217-09be07e167fc" providerId="ADAL" clId="{5A8B2D2F-595A-4788-870A-485100CB8AA2}" dt="2020-11-20T23:31:20.623" v="10" actId="404"/>
          <ac:spMkLst>
            <pc:docMk/>
            <pc:sldMk cId="1853652067" sldId="281"/>
            <ac:spMk id="2" creationId="{68D03AEE-45E8-456D-9593-091D0852FB26}"/>
          </ac:spMkLst>
        </pc:spChg>
      </pc:sldChg>
      <pc:sldChg chg="modNotesTx">
        <pc:chgData name="Marc Huot" userId="866f6153-284f-470f-9217-09be07e167fc" providerId="ADAL" clId="{5A8B2D2F-595A-4788-870A-485100CB8AA2}" dt="2020-11-24T17:18:17.550" v="15747" actId="20577"/>
        <pc:sldMkLst>
          <pc:docMk/>
          <pc:sldMk cId="1255957435" sldId="282"/>
        </pc:sldMkLst>
      </pc:sldChg>
      <pc:sldChg chg="modSp mod modNotesTx">
        <pc:chgData name="Marc Huot" userId="866f6153-284f-470f-9217-09be07e167fc" providerId="ADAL" clId="{5A8B2D2F-595A-4788-870A-485100CB8AA2}" dt="2020-11-24T23:34:10.512" v="24884" actId="20577"/>
        <pc:sldMkLst>
          <pc:docMk/>
          <pc:sldMk cId="1838512444" sldId="283"/>
        </pc:sldMkLst>
        <pc:spChg chg="mod">
          <ac:chgData name="Marc Huot" userId="866f6153-284f-470f-9217-09be07e167fc" providerId="ADAL" clId="{5A8B2D2F-595A-4788-870A-485100CB8AA2}" dt="2020-11-23T22:00:18.998" v="10493" actId="20577"/>
          <ac:spMkLst>
            <pc:docMk/>
            <pc:sldMk cId="1838512444" sldId="283"/>
            <ac:spMk id="2" creationId="{68D03AEE-45E8-456D-9593-091D0852FB26}"/>
          </ac:spMkLst>
        </pc:spChg>
      </pc:sldChg>
      <pc:sldChg chg="modNotesTx">
        <pc:chgData name="Marc Huot" userId="866f6153-284f-470f-9217-09be07e167fc" providerId="ADAL" clId="{5A8B2D2F-595A-4788-870A-485100CB8AA2}" dt="2020-11-24T23:21:37.038" v="24710" actId="20577"/>
        <pc:sldMkLst>
          <pc:docMk/>
          <pc:sldMk cId="4117113406" sldId="284"/>
        </pc:sldMkLst>
      </pc:sldChg>
      <pc:sldChg chg="modNotesTx">
        <pc:chgData name="Marc Huot" userId="866f6153-284f-470f-9217-09be07e167fc" providerId="ADAL" clId="{5A8B2D2F-595A-4788-870A-485100CB8AA2}" dt="2020-11-20T23:28:22.495" v="1" actId="20577"/>
        <pc:sldMkLst>
          <pc:docMk/>
          <pc:sldMk cId="3562056526" sldId="286"/>
        </pc:sldMkLst>
      </pc:sldChg>
      <pc:sldChg chg="modNotesTx">
        <pc:chgData name="Marc Huot" userId="866f6153-284f-470f-9217-09be07e167fc" providerId="ADAL" clId="{5A8B2D2F-595A-4788-870A-485100CB8AA2}" dt="2020-11-24T23:47:38.955" v="25148" actId="20577"/>
        <pc:sldMkLst>
          <pc:docMk/>
          <pc:sldMk cId="2943531348" sldId="287"/>
        </pc:sldMkLst>
      </pc:sldChg>
      <pc:sldChg chg="modSp mod modNotesTx">
        <pc:chgData name="Marc Huot" userId="866f6153-284f-470f-9217-09be07e167fc" providerId="ADAL" clId="{5A8B2D2F-595A-4788-870A-485100CB8AA2}" dt="2020-11-24T23:26:18.870" v="24799" actId="20577"/>
        <pc:sldMkLst>
          <pc:docMk/>
          <pc:sldMk cId="3965064348" sldId="288"/>
        </pc:sldMkLst>
        <pc:spChg chg="mod">
          <ac:chgData name="Marc Huot" userId="866f6153-284f-470f-9217-09be07e167fc" providerId="ADAL" clId="{5A8B2D2F-595A-4788-870A-485100CB8AA2}" dt="2020-11-23T19:25:14.734" v="7409" actId="27636"/>
          <ac:spMkLst>
            <pc:docMk/>
            <pc:sldMk cId="3965064348" sldId="288"/>
            <ac:spMk id="3" creationId="{F8FE795D-47D4-43F0-99AE-8EE95AF17D7C}"/>
          </ac:spMkLst>
        </pc:spChg>
      </pc:sldChg>
      <pc:sldChg chg="modSp mod modNotesTx">
        <pc:chgData name="Marc Huot" userId="866f6153-284f-470f-9217-09be07e167fc" providerId="ADAL" clId="{5A8B2D2F-595A-4788-870A-485100CB8AA2}" dt="2020-11-24T23:42:27.120" v="25047" actId="113"/>
        <pc:sldMkLst>
          <pc:docMk/>
          <pc:sldMk cId="4150463330" sldId="289"/>
        </pc:sldMkLst>
        <pc:spChg chg="mod">
          <ac:chgData name="Marc Huot" userId="866f6153-284f-470f-9217-09be07e167fc" providerId="ADAL" clId="{5A8B2D2F-595A-4788-870A-485100CB8AA2}" dt="2020-11-24T20:40:16.581" v="18162" actId="20577"/>
          <ac:spMkLst>
            <pc:docMk/>
            <pc:sldMk cId="4150463330" sldId="289"/>
            <ac:spMk id="18" creationId="{D076E0AD-5665-4113-A5DC-D957A640D978}"/>
          </ac:spMkLst>
        </pc:spChg>
        <pc:spChg chg="mod">
          <ac:chgData name="Marc Huot" userId="866f6153-284f-470f-9217-09be07e167fc" providerId="ADAL" clId="{5A8B2D2F-595A-4788-870A-485100CB8AA2}" dt="2020-11-23T19:41:57.322" v="9337" actId="20577"/>
          <ac:spMkLst>
            <pc:docMk/>
            <pc:sldMk cId="4150463330" sldId="289"/>
            <ac:spMk id="20" creationId="{087E200B-445D-4E24-AAE3-80B9378D53F0}"/>
          </ac:spMkLst>
        </pc:spChg>
      </pc:sldChg>
      <pc:sldChg chg="modSp mod modCm modNotesTx">
        <pc:chgData name="Marc Huot" userId="866f6153-284f-470f-9217-09be07e167fc" providerId="ADAL" clId="{5A8B2D2F-595A-4788-870A-485100CB8AA2}" dt="2020-11-24T23:19:05.119" v="24678" actId="20577"/>
        <pc:sldMkLst>
          <pc:docMk/>
          <pc:sldMk cId="4068121053" sldId="290"/>
        </pc:sldMkLst>
        <pc:spChg chg="mod">
          <ac:chgData name="Marc Huot" userId="866f6153-284f-470f-9217-09be07e167fc" providerId="ADAL" clId="{5A8B2D2F-595A-4788-870A-485100CB8AA2}" dt="2020-11-23T22:16:52.239" v="11168" actId="20578"/>
          <ac:spMkLst>
            <pc:docMk/>
            <pc:sldMk cId="4068121053" sldId="290"/>
            <ac:spMk id="3" creationId="{BB2E2CFE-DED0-4F25-BB99-67F90FF5FEBA}"/>
          </ac:spMkLst>
        </pc:spChg>
      </pc:sldChg>
      <pc:sldChg chg="modNotesTx">
        <pc:chgData name="Marc Huot" userId="866f6153-284f-470f-9217-09be07e167fc" providerId="ADAL" clId="{5A8B2D2F-595A-4788-870A-485100CB8AA2}" dt="2020-11-23T02:38:58.402" v="71" actId="20577"/>
        <pc:sldMkLst>
          <pc:docMk/>
          <pc:sldMk cId="4002996559" sldId="292"/>
        </pc:sldMkLst>
      </pc:sldChg>
      <pc:sldChg chg="modSp mod modNotesTx">
        <pc:chgData name="Marc Huot" userId="866f6153-284f-470f-9217-09be07e167fc" providerId="ADAL" clId="{5A8B2D2F-595A-4788-870A-485100CB8AA2}" dt="2020-11-24T23:51:55.084" v="25198" actId="6549"/>
        <pc:sldMkLst>
          <pc:docMk/>
          <pc:sldMk cId="3459293301" sldId="293"/>
        </pc:sldMkLst>
        <pc:spChg chg="mod">
          <ac:chgData name="Marc Huot" userId="866f6153-284f-470f-9217-09be07e167fc" providerId="ADAL" clId="{5A8B2D2F-595A-4788-870A-485100CB8AA2}" dt="2020-11-24T21:38:12.827" v="22747" actId="20577"/>
          <ac:spMkLst>
            <pc:docMk/>
            <pc:sldMk cId="3459293301" sldId="293"/>
            <ac:spMk id="3" creationId="{8517DE53-9A25-4E6D-9DFD-B41E824468D6}"/>
          </ac:spMkLst>
        </pc:spChg>
      </pc:sldChg>
      <pc:sldChg chg="modSp mod addCm modCm modNotesTx">
        <pc:chgData name="Marc Huot" userId="866f6153-284f-470f-9217-09be07e167fc" providerId="ADAL" clId="{5A8B2D2F-595A-4788-870A-485100CB8AA2}" dt="2020-11-24T23:29:46.816" v="24838" actId="20577"/>
        <pc:sldMkLst>
          <pc:docMk/>
          <pc:sldMk cId="1113186864" sldId="294"/>
        </pc:sldMkLst>
        <pc:spChg chg="mod">
          <ac:chgData name="Marc Huot" userId="866f6153-284f-470f-9217-09be07e167fc" providerId="ADAL" clId="{5A8B2D2F-595A-4788-870A-485100CB8AA2}" dt="2020-11-23T23:13:52.302" v="14459" actId="20577"/>
          <ac:spMkLst>
            <pc:docMk/>
            <pc:sldMk cId="1113186864" sldId="294"/>
            <ac:spMk id="3" creationId="{BEDE68AF-55E2-4ED2-BD31-47F53D9EF636}"/>
          </ac:spMkLst>
        </pc:spChg>
      </pc:sldChg>
    </pc:docChg>
  </pc:docChgLst>
</pc:chgInfo>
</file>

<file path=ppt/comments/comment1.xml><?xml version="1.0" encoding="utf-8"?>
<p:cmLst xmlns:a="http://schemas.openxmlformats.org/drawingml/2006/main" xmlns:r="http://schemas.openxmlformats.org/officeDocument/2006/relationships" xmlns:p="http://schemas.openxmlformats.org/presentationml/2006/main">
  <p:cm authorId="5" dt="2020-11-16T15:26:14.500" idx="1">
    <p:pos x="10" y="10"/>
    <p:text>[@Allison Mostowich] I don't think you need this slide</p:text>
    <p:extLst>
      <p:ext uri="{C676402C-5697-4E1C-873F-D02D1690AC5C}">
        <p15:threadingInfo xmlns:p15="http://schemas.microsoft.com/office/powerpoint/2012/main" timeZoneBias="48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5" dt="2020-11-17T16:22:58.157" idx="16">
    <p:pos x="146" y="146"/>
    <p:text>[@Brittany Tran] [@Allison Mostowich] can you look at the notes I edited in here...do you think this speaks to your audience?</p:text>
    <p:extLst>
      <p:ext uri="{C676402C-5697-4E1C-873F-D02D1690AC5C}">
        <p15:threadingInfo xmlns:p15="http://schemas.microsoft.com/office/powerpoint/2012/main" timeZoneBias="48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4" dt="2020-11-22T19:39:47.611" idx="32">
    <p:pos x="10" y="10"/>
    <p:text>Suggest adding some bullets to the speaking notes that cover the following:
-&gt;ERA is an AB-based nonprofit, 
-&gt;established in X
-&gt;established to drive innovation and GHG reductions
-&gt;has been supporting a wide range of projects along side EEA (or something to indicate that it makes sense ERA would move into the space of efficiency programming)</p:text>
    <p:extLst>
      <p:ext uri="{C676402C-5697-4E1C-873F-D02D1690AC5C}">
        <p15:threadingInfo xmlns:p15="http://schemas.microsoft.com/office/powerpoint/2012/main" timeZoneBias="420"/>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5" dt="2020-11-17T16:02:53.912" idx="8">
    <p:pos x="10" y="10"/>
    <p:text>e.g, or i.e.?
</p:text>
    <p:extLst>
      <p:ext uri="{C676402C-5697-4E1C-873F-D02D1690AC5C}">
        <p15:threadingInfo xmlns:p15="http://schemas.microsoft.com/office/powerpoint/2012/main" timeZoneBias="480"/>
      </p:ext>
    </p:extLst>
  </p:cm>
  <p:cm authorId="3" dt="2020-11-20T17:07:57.040" idx="10">
    <p:pos x="106" y="106"/>
    <p:text>Marc - to confirm is labour included or no? I thought it may be based on one of our conversations this week. This is in the speaking notes</p:text>
    <p:extLst>
      <p:ext uri="{C676402C-5697-4E1C-873F-D02D1690AC5C}">
        <p15:threadingInfo xmlns:p15="http://schemas.microsoft.com/office/powerpoint/2012/main" timeZoneBias="420"/>
      </p:ext>
    </p:extLst>
  </p:cm>
</p:cmLst>
</file>

<file path=ppt/comments/comment5.xml><?xml version="1.0" encoding="utf-8"?>
<p:cmLst xmlns:a="http://schemas.openxmlformats.org/drawingml/2006/main" xmlns:r="http://schemas.openxmlformats.org/officeDocument/2006/relationships" xmlns:p="http://schemas.openxmlformats.org/presentationml/2006/main">
  <p:cm authorId="4" dt="2020-11-23T16:15:22.473" idx="35">
    <p:pos x="10" y="10"/>
    <p:text>note to self, edited script to here</p:text>
    <p:extLst>
      <p:ext uri="{C676402C-5697-4E1C-873F-D02D1690AC5C}">
        <p15:threadingInfo xmlns:p15="http://schemas.microsoft.com/office/powerpoint/2012/main" timeZoneBias="420"/>
      </p:ext>
    </p:extLst>
  </p:cm>
</p:cmLst>
</file>

<file path=ppt/comments/comment6.xml><?xml version="1.0" encoding="utf-8"?>
<p:cmLst xmlns:a="http://schemas.openxmlformats.org/drawingml/2006/main" xmlns:r="http://schemas.openxmlformats.org/officeDocument/2006/relationships" xmlns:p="http://schemas.openxmlformats.org/presentationml/2006/main">
  <p:cm authorId="4" dt="2020-11-23T14:05:48.827" idx="34">
    <p:pos x="10" y="10"/>
    <p:text>slide wording</p:text>
    <p:extLst>
      <p:ext uri="{C676402C-5697-4E1C-873F-D02D1690AC5C}">
        <p15:threadingInfo xmlns:p15="http://schemas.microsoft.com/office/powerpoint/2012/main" timeZoneBias="42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0407352-8A8D-4108-898E-08A0C3C57939}" type="datetimeFigureOut">
              <a:rPr lang="en-CA" smtClean="0"/>
              <a:t>2020-11-25</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FE0E8B1-D26F-4DB3-BA37-2FC8E07FB7D5}" type="slidenum">
              <a:rPr lang="en-CA" smtClean="0"/>
              <a:t>‹#›</a:t>
            </a:fld>
            <a:endParaRPr lang="en-CA"/>
          </a:p>
        </p:txBody>
      </p:sp>
    </p:spTree>
    <p:extLst>
      <p:ext uri="{BB962C8B-B14F-4D97-AF65-F5344CB8AC3E}">
        <p14:creationId xmlns:p14="http://schemas.microsoft.com/office/powerpoint/2010/main" val="41849422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mailto:aamyotte@eralberta.ca"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MARC:</a:t>
            </a:r>
          </a:p>
          <a:p>
            <a:pPr algn="l" rtl="0" fontAlgn="base"/>
            <a:r>
              <a:rPr lang="en-US" sz="1800" b="0" i="0">
                <a:solidFill>
                  <a:srgbClr val="000000"/>
                </a:solidFill>
                <a:effectLst/>
                <a:latin typeface="Calibri" panose="020F0502020204030204" pitchFamily="34" charset="0"/>
              </a:rPr>
              <a:t>5 min prior to webinar: </a:t>
            </a:r>
            <a:endParaRPr lang="en-US" b="0" i="0">
              <a:solidFill>
                <a:srgbClr val="000000"/>
              </a:solidFill>
              <a:effectLst/>
              <a:latin typeface="Segoe UI" panose="020B0502040204020203" pitchFamily="34" charset="0"/>
            </a:endParaRPr>
          </a:p>
          <a:p>
            <a:pPr marL="285750" lvl="0" indent="-285750" algn="l" rtl="0" fontAlgn="base">
              <a:buFont typeface="Arial" panose="020B0604020202020204" pitchFamily="34" charset="0"/>
              <a:buChar char="•"/>
            </a:pPr>
            <a:r>
              <a:rPr lang="en-US" sz="1800" b="0" i="0">
                <a:solidFill>
                  <a:srgbClr val="000000"/>
                </a:solidFill>
                <a:effectLst/>
                <a:latin typeface="Calibri" panose="020F0502020204030204" pitchFamily="34" charset="0"/>
              </a:rPr>
              <a:t> Good afternoon, we will begin the webinar in five minutes. </a:t>
            </a:r>
          </a:p>
          <a:p>
            <a:pPr marL="285750" lvl="0" indent="-285750" algn="l" rtl="0" fontAlgn="base">
              <a:buFont typeface="Arial" panose="020B0604020202020204" pitchFamily="34" charset="0"/>
              <a:buChar char="•"/>
            </a:pPr>
            <a:r>
              <a:rPr lang="en-US" sz="1800" b="0" i="0">
                <a:solidFill>
                  <a:srgbClr val="000000"/>
                </a:solidFill>
                <a:effectLst/>
                <a:latin typeface="Calibri" panose="020F0502020204030204" pitchFamily="34" charset="0"/>
              </a:rPr>
              <a:t> At this point, you should see the title slide on your screen, and you should hear my voice. </a:t>
            </a:r>
          </a:p>
          <a:p>
            <a:pPr marL="285750" lvl="0" indent="-285750" algn="l" rtl="0" fontAlgn="base">
              <a:buFont typeface="Arial" panose="020B0604020202020204" pitchFamily="34" charset="0"/>
              <a:buChar char="•"/>
            </a:pPr>
            <a:r>
              <a:rPr lang="en-US" sz="1800" b="0" i="0">
                <a:solidFill>
                  <a:srgbClr val="000000"/>
                </a:solidFill>
                <a:effectLst/>
                <a:latin typeface="Calibri" panose="020F0502020204030204" pitchFamily="34" charset="0"/>
              </a:rPr>
              <a:t> If I’m too quiet or too loud on your end, or if you aren’t logged in to the webinar app, now is a great time to make those adjustments. </a:t>
            </a:r>
          </a:p>
          <a:p>
            <a:pPr lvl="0" algn="l" rtl="0" fontAlgn="base">
              <a:buFont typeface="Arial" panose="020B0604020202020204" pitchFamily="34" charset="0"/>
              <a:buNone/>
            </a:pPr>
            <a:r>
              <a:rPr lang="en-US" sz="1800" b="0" i="0">
                <a:solidFill>
                  <a:srgbClr val="000000"/>
                </a:solidFill>
                <a:effectLst/>
                <a:latin typeface="Calibri" panose="020F0502020204030204" pitchFamily="34" charset="0"/>
              </a:rPr>
              <a:t>1 min prior:</a:t>
            </a:r>
          </a:p>
          <a:p>
            <a:pPr marL="285750" lvl="0" indent="-285750" algn="l" rtl="0" fontAlgn="base">
              <a:buFont typeface="Arial" panose="020B0604020202020204" pitchFamily="34" charset="0"/>
              <a:buChar char="•"/>
            </a:pPr>
            <a:r>
              <a:rPr lang="en-US" sz="1800" b="0" i="0">
                <a:solidFill>
                  <a:srgbClr val="000000"/>
                </a:solidFill>
                <a:effectLst/>
                <a:latin typeface="Calibri" panose="020F0502020204030204" pitchFamily="34" charset="0"/>
              </a:rPr>
              <a:t>Good afternoon everyone, several people are still logging in, so we will wait one more minute and then begin. </a:t>
            </a:r>
          </a:p>
        </p:txBody>
      </p:sp>
      <p:sp>
        <p:nvSpPr>
          <p:cNvPr id="4" name="Slide Number Placeholder 3"/>
          <p:cNvSpPr>
            <a:spLocks noGrp="1"/>
          </p:cNvSpPr>
          <p:nvPr>
            <p:ph type="sldNum" sz="quarter" idx="5"/>
          </p:nvPr>
        </p:nvSpPr>
        <p:spPr/>
        <p:txBody>
          <a:bodyPr/>
          <a:lstStyle/>
          <a:p>
            <a:fld id="{3FE0E8B1-D26F-4DB3-BA37-2FC8E07FB7D5}" type="slidenum">
              <a:rPr lang="en-CA" smtClean="0"/>
              <a:t>1</a:t>
            </a:fld>
            <a:endParaRPr lang="en-CA"/>
          </a:p>
        </p:txBody>
      </p:sp>
    </p:spTree>
    <p:extLst>
      <p:ext uri="{BB962C8B-B14F-4D97-AF65-F5344CB8AC3E}">
        <p14:creationId xmlns:p14="http://schemas.microsoft.com/office/powerpoint/2010/main" val="24341225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sz="1800" b="0" i="0">
                <a:solidFill>
                  <a:srgbClr val="000000"/>
                </a:solidFill>
                <a:effectLst/>
                <a:latin typeface="Calibri" panose="020F0502020204030204" pitchFamily="34" charset="0"/>
              </a:rPr>
              <a:t>STEVE: </a:t>
            </a:r>
            <a:endParaRPr lang="en-US" b="0" i="0">
              <a:solidFill>
                <a:srgbClr val="000000"/>
              </a:solidFill>
              <a:effectLst/>
              <a:latin typeface="Times New Roman" panose="02020603050405020304" pitchFamily="18" charset="0"/>
            </a:endParaRPr>
          </a:p>
          <a:p>
            <a:pPr marL="285750" indent="-285750" fontAlgn="base">
              <a:buFont typeface="Arial"/>
              <a:buChar char="•"/>
            </a:pPr>
            <a:r>
              <a:rPr lang="en-US"/>
              <a:t>We know that significant investments are required to identify and scale up the innovation that will ensure Alberta succeeds in a lower emissions world. </a:t>
            </a:r>
            <a:endParaRPr lang="en-US" sz="1800">
              <a:solidFill>
                <a:srgbClr val="000000"/>
              </a:solidFill>
              <a:latin typeface="Times New Roman" panose="02020603050405020304" pitchFamily="18" charset="0"/>
              <a:cs typeface="Times New Roman" panose="02020603050405020304" pitchFamily="18" charset="0"/>
            </a:endParaRPr>
          </a:p>
          <a:p>
            <a:pPr marL="285750" indent="-285750">
              <a:buFont typeface="Arial"/>
              <a:buChar char="•"/>
            </a:pPr>
            <a:r>
              <a:rPr lang="en-US"/>
              <a:t>At ERA, our role is to help de-risk the most promising technologies, the ones that are closest to commercial deployment. </a:t>
            </a:r>
          </a:p>
          <a:p>
            <a:pPr marL="285750" indent="-285750">
              <a:buFont typeface="Arial"/>
              <a:buChar char="•"/>
            </a:pPr>
            <a:r>
              <a:rPr lang="en-US"/>
              <a:t>In the case of Energy Savings for Business...we are also working to accelerate the adoption of targeted commercially available energy-efficient technologies. </a:t>
            </a:r>
            <a:endParaRPr lang="en-US">
              <a:cs typeface="Calibri" panose="020F0502020204030204"/>
            </a:endParaRPr>
          </a:p>
          <a:p>
            <a:pPr marL="285750" indent="-285750">
              <a:buFont typeface="Arial"/>
              <a:buChar char="•"/>
            </a:pPr>
            <a:r>
              <a:rPr lang="en-US"/>
              <a:t>Since 2009, we have committed $611 million to support 185 projects valued at $4.4 billion. </a:t>
            </a:r>
            <a:endParaRPr lang="en-US">
              <a:cs typeface="Calibri" panose="020F0502020204030204"/>
            </a:endParaRPr>
          </a:p>
          <a:p>
            <a:pPr marL="285750" indent="-285750">
              <a:buFont typeface="Arial"/>
              <a:buChar char="•"/>
            </a:pPr>
            <a:r>
              <a:rPr lang="en-US"/>
              <a:t>The large project value reflects our ability to leverage more than 6:1 funding from project partners. </a:t>
            </a:r>
            <a:endParaRPr lang="en-US">
              <a:cs typeface="Calibri" panose="020F0502020204030204"/>
            </a:endParaRPr>
          </a:p>
          <a:p>
            <a:pPr marL="285750" indent="-285750">
              <a:buFont typeface="Arial"/>
              <a:buChar char="•"/>
            </a:pPr>
            <a:r>
              <a:rPr lang="en-US"/>
              <a:t>These investments will also lead to the creation of the equivalent of almost 22,000 person-year jobs by 2024 in Alberta…and contribute over $3 billion to Alberta’s GDP.</a:t>
            </a:r>
            <a:endParaRPr lang="en-US">
              <a:cs typeface="Calibri" panose="020F0502020204030204"/>
            </a:endParaRPr>
          </a:p>
          <a:p>
            <a:pPr marL="285750" indent="-285750">
              <a:buFont typeface="Arial"/>
              <a:buChar char="•"/>
            </a:pPr>
            <a:r>
              <a:rPr lang="en-US"/>
              <a:t>And… we are on track to deliver cumulative GHG reductions of almost 35 million </a:t>
            </a:r>
            <a:r>
              <a:rPr lang="en-US" err="1"/>
              <a:t>tonnes</a:t>
            </a:r>
            <a:r>
              <a:rPr lang="en-US"/>
              <a:t> by 2030.  </a:t>
            </a:r>
            <a:endParaRPr lang="en-US">
              <a:cs typeface="Calibri" panose="020F0502020204030204"/>
            </a:endParaRPr>
          </a:p>
          <a:p>
            <a:pPr marL="285750" indent="-285750">
              <a:buFont typeface="Arial"/>
              <a:buChar char="•"/>
            </a:pPr>
            <a:r>
              <a:rPr lang="en-US"/>
              <a:t>This good work  must continue.</a:t>
            </a:r>
            <a:endParaRPr lang="en-US">
              <a:cs typeface="Calibri" panose="020F0502020204030204"/>
            </a:endParaRPr>
          </a:p>
          <a:p>
            <a:pPr marL="285750" indent="-285750">
              <a:buFont typeface="Arial"/>
              <a:buChar char="•"/>
            </a:pPr>
            <a:endParaRPr lang="en-US" sz="1800" b="0" i="0">
              <a:solidFill>
                <a:srgbClr val="000000"/>
              </a:solidFill>
              <a:effectLst/>
              <a:latin typeface="Calibri"/>
              <a:cs typeface="Calibri"/>
            </a:endParaRPr>
          </a:p>
          <a:p>
            <a:endParaRPr lang="en-CA"/>
          </a:p>
        </p:txBody>
      </p:sp>
      <p:sp>
        <p:nvSpPr>
          <p:cNvPr id="4" name="Slide Number Placeholder 3"/>
          <p:cNvSpPr>
            <a:spLocks noGrp="1"/>
          </p:cNvSpPr>
          <p:nvPr>
            <p:ph type="sldNum" sz="quarter" idx="5"/>
          </p:nvPr>
        </p:nvSpPr>
        <p:spPr/>
        <p:txBody>
          <a:bodyPr/>
          <a:lstStyle/>
          <a:p>
            <a:fld id="{3FE0E8B1-D26F-4DB3-BA37-2FC8E07FB7D5}" type="slidenum">
              <a:rPr lang="en-CA" smtClean="0"/>
              <a:t>10</a:t>
            </a:fld>
            <a:endParaRPr lang="en-CA"/>
          </a:p>
        </p:txBody>
      </p:sp>
    </p:spTree>
    <p:extLst>
      <p:ext uri="{BB962C8B-B14F-4D97-AF65-F5344CB8AC3E}">
        <p14:creationId xmlns:p14="http://schemas.microsoft.com/office/powerpoint/2010/main" val="32545650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Marc:</a:t>
            </a:r>
          </a:p>
          <a:p>
            <a:pPr marL="171450" indent="-171450">
              <a:buFont typeface="Arial" panose="020B0604020202020204" pitchFamily="34" charset="0"/>
              <a:buChar char="•"/>
            </a:pPr>
            <a:r>
              <a:rPr lang="en-CA"/>
              <a:t>Thank you Steve</a:t>
            </a:r>
          </a:p>
          <a:p>
            <a:pPr marL="171450" indent="-171450">
              <a:buFont typeface="Arial" panose="020B0604020202020204" pitchFamily="34" charset="0"/>
              <a:buChar char="•"/>
            </a:pPr>
            <a:endParaRPr lang="en-CA"/>
          </a:p>
          <a:p>
            <a:pPr marL="171450" indent="-171450">
              <a:buFont typeface="Arial" panose="020B0604020202020204" pitchFamily="34" charset="0"/>
              <a:buChar char="•"/>
            </a:pPr>
            <a:r>
              <a:rPr lang="en-CA"/>
              <a:t>Before I being, it is important to note that the Energy Savings for Business program (</a:t>
            </a:r>
            <a:r>
              <a:rPr lang="en-CA" b="1"/>
              <a:t>or ESB for short</a:t>
            </a:r>
            <a:r>
              <a:rPr lang="en-CA"/>
              <a:t>),</a:t>
            </a:r>
            <a:r>
              <a:rPr lang="en-CA" b="1"/>
              <a:t> is still in the design phase. </a:t>
            </a:r>
            <a:endParaRPr lang="en-CA" b="0"/>
          </a:p>
          <a:p>
            <a:pPr marL="171450" indent="-171450">
              <a:buFont typeface="Arial" panose="020B0604020202020204" pitchFamily="34" charset="0"/>
              <a:buChar char="•"/>
            </a:pPr>
            <a:r>
              <a:rPr lang="en-CA" b="0"/>
              <a:t>Today, I’ll be going through the core program information, but please note that some of the finer details are still being finalized. </a:t>
            </a:r>
            <a:endParaRPr lang="en-CA" b="1"/>
          </a:p>
          <a:p>
            <a:pPr marL="171450" indent="-171450">
              <a:buFont typeface="Arial" panose="020B0604020202020204" pitchFamily="34" charset="0"/>
              <a:buChar char="•"/>
            </a:pPr>
            <a:endParaRPr lang="en-CA"/>
          </a:p>
          <a:p>
            <a:pPr marL="171450" indent="-171450">
              <a:buFont typeface="Arial" panose="020B0604020202020204" pitchFamily="34" charset="0"/>
              <a:buChar char="•"/>
            </a:pPr>
            <a:r>
              <a:rPr lang="en-CA"/>
              <a:t>All final program information will be made available at or before the program launches at the end of January. </a:t>
            </a:r>
          </a:p>
        </p:txBody>
      </p:sp>
      <p:sp>
        <p:nvSpPr>
          <p:cNvPr id="4" name="Slide Number Placeholder 3"/>
          <p:cNvSpPr>
            <a:spLocks noGrp="1"/>
          </p:cNvSpPr>
          <p:nvPr>
            <p:ph type="sldNum" sz="quarter" idx="5"/>
          </p:nvPr>
        </p:nvSpPr>
        <p:spPr/>
        <p:txBody>
          <a:bodyPr/>
          <a:lstStyle/>
          <a:p>
            <a:fld id="{3FE0E8B1-D26F-4DB3-BA37-2FC8E07FB7D5}" type="slidenum">
              <a:rPr lang="en-CA" smtClean="0"/>
              <a:t>11</a:t>
            </a:fld>
            <a:endParaRPr lang="en-CA"/>
          </a:p>
        </p:txBody>
      </p:sp>
    </p:spTree>
    <p:extLst>
      <p:ext uri="{BB962C8B-B14F-4D97-AF65-F5344CB8AC3E}">
        <p14:creationId xmlns:p14="http://schemas.microsoft.com/office/powerpoint/2010/main" val="18229821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MARC:</a:t>
            </a:r>
          </a:p>
          <a:p>
            <a:endParaRPr lang="en-US"/>
          </a:p>
          <a:p>
            <a:pPr marL="171450" indent="-171450">
              <a:buFont typeface="Arial" panose="020B0604020202020204" pitchFamily="34" charset="0"/>
              <a:buChar char="•"/>
            </a:pPr>
            <a:r>
              <a:rPr lang="en-US"/>
              <a:t>Diving straight into the program overview, we are excited to have received $55 million in funding from the provincial and federal governments to support cost-saving and emissions reducing projects in Alberta.</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This will make ESB one of the single biggest energy efficiency program budgets for small and medium businesses we’ve had in the province to date</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0" i="0">
                <a:solidFill>
                  <a:srgbClr val="000000"/>
                </a:solidFill>
                <a:effectLst/>
                <a:latin typeface="Calibri"/>
                <a:cs typeface="Calibri"/>
              </a:rPr>
              <a:t>This funding is sourced from a combination of</a:t>
            </a:r>
          </a:p>
          <a:p>
            <a:pPr marL="10858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0" i="0">
                <a:solidFill>
                  <a:srgbClr val="000000"/>
                </a:solidFill>
                <a:effectLst/>
                <a:latin typeface="Calibri"/>
                <a:cs typeface="Calibri"/>
              </a:rPr>
              <a:t> </a:t>
            </a:r>
            <a:r>
              <a:rPr lang="en-US" sz="1200" b="0" i="0">
                <a:solidFill>
                  <a:srgbClr val="000000"/>
                </a:solidFill>
                <a:effectLst/>
                <a:latin typeface="WordVisi_MSFontService"/>
              </a:rPr>
              <a:t>the carbon price paid by Large </a:t>
            </a:r>
            <a:r>
              <a:rPr lang="en-US" sz="1200">
                <a:solidFill>
                  <a:srgbClr val="000000"/>
                </a:solidFill>
                <a:latin typeface="WordVisi_MSFontService"/>
              </a:rPr>
              <a:t>Emitters in</a:t>
            </a:r>
            <a:r>
              <a:rPr lang="en-US" sz="1200" b="0" i="0">
                <a:solidFill>
                  <a:srgbClr val="000000"/>
                </a:solidFill>
                <a:effectLst/>
                <a:latin typeface="WordVisi_MSFontService"/>
              </a:rPr>
              <a:t> Alberta through the </a:t>
            </a:r>
            <a:r>
              <a:rPr lang="en-US" sz="1200" b="1" i="0">
                <a:solidFill>
                  <a:srgbClr val="000000"/>
                </a:solidFill>
                <a:effectLst/>
                <a:latin typeface="WordVisi_MSFontService"/>
              </a:rPr>
              <a:t>Technology Innovation and Emissions Reduction </a:t>
            </a:r>
            <a:r>
              <a:rPr lang="en-US" sz="1200" b="0" i="0">
                <a:solidFill>
                  <a:srgbClr val="000000"/>
                </a:solidFill>
                <a:effectLst/>
                <a:latin typeface="WordVisi_MSFontService"/>
              </a:rPr>
              <a:t>(TIER) fund in Alberta</a:t>
            </a:r>
            <a:r>
              <a:rPr lang="en-US" sz="1000" b="0" i="0">
                <a:solidFill>
                  <a:srgbClr val="000000"/>
                </a:solidFill>
                <a:effectLst/>
                <a:latin typeface="Calibri"/>
                <a:cs typeface="Calibri"/>
              </a:rPr>
              <a:t> </a:t>
            </a:r>
          </a:p>
          <a:p>
            <a:pPr marL="10858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0" i="0">
                <a:solidFill>
                  <a:srgbClr val="000000"/>
                </a:solidFill>
                <a:effectLst/>
                <a:latin typeface="Calibri"/>
                <a:cs typeface="Calibri"/>
              </a:rPr>
              <a:t>and t</a:t>
            </a:r>
            <a:r>
              <a:rPr lang="en-US" sz="1200" b="0" i="0">
                <a:solidFill>
                  <a:srgbClr val="000000"/>
                </a:solidFill>
                <a:effectLst/>
                <a:latin typeface="WordVisi_MSFontService"/>
              </a:rPr>
              <a:t>he federal </a:t>
            </a:r>
            <a:r>
              <a:rPr lang="en-US" sz="1200" b="1" i="0">
                <a:solidFill>
                  <a:srgbClr val="000000"/>
                </a:solidFill>
                <a:effectLst/>
                <a:latin typeface="WordVisi_MSFontService"/>
              </a:rPr>
              <a:t>Low Carbon Economy Leadership Fund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a:solidFill>
                  <a:srgbClr val="000000"/>
                </a:solidFill>
                <a:effectLst/>
                <a:latin typeface="WordVisi_MSFontService"/>
              </a:rPr>
              <a:t>As the name Energy Savings for Business suggests, this program will be aimed at small-and-medium-scale industrial and commercial facilities in the province</a:t>
            </a:r>
          </a:p>
          <a:p>
            <a:pPr marL="171450" indent="-171450">
              <a:buFont typeface="Arial" panose="020B0604020202020204" pitchFamily="34" charset="0"/>
              <a:buChar char="•"/>
            </a:pPr>
            <a:r>
              <a:rPr lang="en-US"/>
              <a:t>We are hoping to </a:t>
            </a:r>
            <a:r>
              <a:rPr lang="en-US" i="1"/>
              <a:t>get these funds driving new as soon as possible </a:t>
            </a:r>
            <a:r>
              <a:rPr lang="en-US"/>
              <a:t>when the program opens to applications.</a:t>
            </a:r>
          </a:p>
          <a:p>
            <a:endParaRPr lang="en-US"/>
          </a:p>
          <a:p>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3FE0E8B1-D26F-4DB3-BA37-2FC8E07FB7D5}" type="slidenum">
              <a:rPr lang="en-CA" smtClean="0"/>
              <a:t>12</a:t>
            </a:fld>
            <a:endParaRPr lang="en-CA"/>
          </a:p>
        </p:txBody>
      </p:sp>
    </p:spTree>
    <p:extLst>
      <p:ext uri="{BB962C8B-B14F-4D97-AF65-F5344CB8AC3E}">
        <p14:creationId xmlns:p14="http://schemas.microsoft.com/office/powerpoint/2010/main" val="8756605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800" b="0" i="0">
                <a:solidFill>
                  <a:srgbClr val="000000"/>
                </a:solidFill>
                <a:effectLst/>
                <a:latin typeface="Calibri" panose="020F0502020204030204" pitchFamily="34" charset="0"/>
              </a:rPr>
              <a:t>MARC:</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a:effectLst/>
                <a:latin typeface="Calibri" panose="020F0502020204030204" pitchFamily="34" charset="0"/>
                <a:ea typeface="Arial Unicode MS"/>
              </a:rPr>
              <a:t>As a part of Alberta’s economic recovery plan, we designed the Energy Savings for Business program with four core purposes in mind.</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a:effectLst/>
                <a:latin typeface="Calibri" panose="020F0502020204030204" pitchFamily="34" charset="0"/>
                <a:ea typeface="Arial Unicode MS"/>
              </a:rPr>
              <a:t>By offering incentives for businesses to take on energy efficiency projects, ESB will </a:t>
            </a:r>
            <a:r>
              <a:rPr lang="en-US" sz="1800" b="1">
                <a:effectLst/>
                <a:latin typeface="Calibri" panose="020F0502020204030204" pitchFamily="34" charset="0"/>
                <a:ea typeface="Arial Unicode MS"/>
              </a:rPr>
              <a:t>result in job creation and the preservation of jobs </a:t>
            </a:r>
            <a:r>
              <a:rPr lang="en-US" sz="1800">
                <a:effectLst/>
                <a:latin typeface="Calibri" panose="020F0502020204030204" pitchFamily="34" charset="0"/>
                <a:ea typeface="Arial Unicode MS"/>
              </a:rPr>
              <a:t>in the energy efficiency product and service provider sector.</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0" i="0">
                <a:solidFill>
                  <a:srgbClr val="000000"/>
                </a:solidFill>
                <a:effectLst/>
                <a:latin typeface="Calibri" panose="020F0502020204030204" pitchFamily="34" charset="0"/>
              </a:rPr>
              <a:t>The energy savings benefits of the projects will drive operational efficiencies and reduce energy costs, making </a:t>
            </a:r>
            <a:r>
              <a:rPr lang="en-US" sz="1800" b="1" i="0">
                <a:solidFill>
                  <a:srgbClr val="000000"/>
                </a:solidFill>
                <a:effectLst/>
                <a:latin typeface="Calibri" panose="020F0502020204030204" pitchFamily="34" charset="0"/>
              </a:rPr>
              <a:t>participating businesses more competitive</a:t>
            </a:r>
            <a:r>
              <a:rPr lang="en-US" sz="1800" b="0" i="0">
                <a:solidFill>
                  <a:srgbClr val="000000"/>
                </a:solidFill>
                <a:effectLst/>
                <a:latin typeface="Calibri" panose="020F0502020204030204" pitchFamily="34" charset="0"/>
              </a:rPr>
              <a:t>.</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0" i="0">
                <a:solidFill>
                  <a:srgbClr val="000000"/>
                </a:solidFill>
                <a:effectLst/>
                <a:latin typeface="Calibri" panose="020F0502020204030204" pitchFamily="34" charset="0"/>
              </a:rPr>
              <a:t>This in turn will help to boost our economy and support our province’ economic recovery. </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0" i="0">
                <a:solidFill>
                  <a:srgbClr val="000000"/>
                </a:solidFill>
                <a:effectLst/>
                <a:latin typeface="Calibri" panose="020F0502020204030204" pitchFamily="34" charset="0"/>
              </a:rPr>
              <a:t>Finally, we’re going to do all this while supporting technologies and projects that reduce greenhouse gas emissions and address Alberta’s longer-term sustainability goals. </a:t>
            </a:r>
          </a:p>
          <a:p>
            <a:pPr marL="0" indent="0">
              <a:buFont typeface="Arial" panose="020B0604020202020204" pitchFamily="34" charset="0"/>
              <a:buNone/>
            </a:pPr>
            <a:endParaRPr lang="en-US" sz="1800" b="0" i="0">
              <a:solidFill>
                <a:srgbClr val="000000"/>
              </a:solidFill>
              <a:effectLst/>
              <a:latin typeface="Calibri" panose="020F0502020204030204" pitchFamily="34" charset="0"/>
            </a:endParaRPr>
          </a:p>
        </p:txBody>
      </p:sp>
      <p:sp>
        <p:nvSpPr>
          <p:cNvPr id="4" name="Slide Number Placeholder 3"/>
          <p:cNvSpPr>
            <a:spLocks noGrp="1"/>
          </p:cNvSpPr>
          <p:nvPr>
            <p:ph type="sldNum" sz="quarter" idx="5"/>
          </p:nvPr>
        </p:nvSpPr>
        <p:spPr/>
        <p:txBody>
          <a:bodyPr/>
          <a:lstStyle/>
          <a:p>
            <a:fld id="{3FE0E8B1-D26F-4DB3-BA37-2FC8E07FB7D5}" type="slidenum">
              <a:rPr lang="en-CA" smtClean="0"/>
              <a:t>13</a:t>
            </a:fld>
            <a:endParaRPr lang="en-CA"/>
          </a:p>
        </p:txBody>
      </p:sp>
    </p:spTree>
    <p:extLst>
      <p:ext uri="{BB962C8B-B14F-4D97-AF65-F5344CB8AC3E}">
        <p14:creationId xmlns:p14="http://schemas.microsoft.com/office/powerpoint/2010/main" val="19610630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b="0" i="0">
                <a:solidFill>
                  <a:srgbClr val="000000"/>
                </a:solidFill>
                <a:effectLst/>
                <a:latin typeface="Calibri" panose="020F0502020204030204" pitchFamily="34" charset="0"/>
              </a:rPr>
              <a:t>MARC:</a:t>
            </a:r>
          </a:p>
          <a:p>
            <a:pPr marL="285750" indent="-285750">
              <a:buFont typeface="Arial" panose="020B0604020202020204" pitchFamily="34" charset="0"/>
              <a:buChar char="•"/>
            </a:pPr>
            <a:r>
              <a:rPr lang="en-US" sz="1200" b="0" i="0">
                <a:solidFill>
                  <a:srgbClr val="000000"/>
                </a:solidFill>
                <a:effectLst/>
                <a:latin typeface="Calibri" panose="020F0502020204030204" pitchFamily="34" charset="0"/>
              </a:rPr>
              <a:t>Looking at the numbers, Alberta has over 160,000 small- and medium-sized enterprises and we’re hoping to reach thousands with this program.</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a:solidFill>
                  <a:srgbClr val="000000"/>
                </a:solidFill>
                <a:effectLst/>
                <a:latin typeface="Calibri" panose="020F0502020204030204" pitchFamily="34" charset="0"/>
              </a:rPr>
              <a:t>As the ESB program rolls out, we’re anticipating achieving the following results:</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a:solidFill>
                  <a:srgbClr val="000000"/>
                </a:solidFill>
                <a:effectLst/>
                <a:latin typeface="Calibri" panose="020F0502020204030204" pitchFamily="34" charset="0"/>
              </a:rPr>
              <a:t>Over 1,400 local jobs will be supported as participating projects rely on local contractors and a skilled workforce. This means direct jobs such as electricians, HVAC technicians, plumbing and heating experts, equipment distributors, lighting installers, product suppliers, engineers, and others.. </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a:solidFill>
                  <a:srgbClr val="000000"/>
                </a:solidFill>
                <a:effectLst/>
                <a:latin typeface="Calibri" panose="020F0502020204030204" pitchFamily="34" charset="0"/>
              </a:rPr>
              <a:t>Provincial investment will be leveraged more than five times with other public and private investment, creating 300M dollars in GDP impacts and economic activity.</a:t>
            </a:r>
          </a:p>
          <a:p>
            <a:pPr marL="742950" lvl="1" indent="-285750">
              <a:buFont typeface="Arial" panose="020B0604020202020204" pitchFamily="34" charset="0"/>
              <a:buChar char="•"/>
            </a:pPr>
            <a:r>
              <a:rPr lang="en-US" sz="1200" b="0" i="0">
                <a:solidFill>
                  <a:srgbClr val="000000"/>
                </a:solidFill>
                <a:effectLst/>
                <a:latin typeface="Calibri" panose="020F0502020204030204" pitchFamily="34" charset="0"/>
              </a:rPr>
              <a:t>Over their lifetime, projects supported through the program are expected to reduce GHG emissions by 1.1 Mt CO2 equivalent and to generate $183M in energy savings </a:t>
            </a:r>
          </a:p>
          <a:p>
            <a:pPr marL="742950" lvl="1" indent="-285750">
              <a:buFont typeface="Arial" panose="020B0604020202020204" pitchFamily="34" charset="0"/>
              <a:buChar char="•"/>
            </a:pPr>
            <a:endParaRPr lang="en-US" sz="1200" b="0" i="0">
              <a:solidFill>
                <a:srgbClr val="000000"/>
              </a:solidFill>
              <a:effectLst/>
              <a:latin typeface="Calibri" panose="020F0502020204030204" pitchFamily="34" charset="0"/>
            </a:endParaRPr>
          </a:p>
          <a:p>
            <a:pPr marL="742950" lvl="1" indent="-285750">
              <a:buFont typeface="Arial" panose="020B0604020202020204" pitchFamily="34" charset="0"/>
              <a:buChar char="•"/>
            </a:pPr>
            <a:endParaRPr lang="en-US" sz="1200" b="0" i="0">
              <a:solidFill>
                <a:srgbClr val="000000"/>
              </a:solidFill>
              <a:effectLst/>
              <a:latin typeface="Calibri" panose="020F0502020204030204" pitchFamily="34" charset="0"/>
            </a:endParaRPr>
          </a:p>
          <a:p>
            <a:pPr marL="285750" lvl="0" indent="-285750">
              <a:buFont typeface="Arial" panose="020B0604020202020204" pitchFamily="34" charset="0"/>
              <a:buChar char="•"/>
            </a:pPr>
            <a:r>
              <a:rPr lang="en-US" sz="1200" b="0" i="0">
                <a:solidFill>
                  <a:srgbClr val="000000"/>
                </a:solidFill>
                <a:effectLst/>
                <a:latin typeface="Calibri" panose="020F0502020204030204" pitchFamily="34" charset="0"/>
              </a:rPr>
              <a:t>With that, I’m not going to dive into some of the program details.</a:t>
            </a:r>
          </a:p>
          <a:p>
            <a:pPr marL="285750" indent="-285750">
              <a:buFont typeface="Arial" panose="020B0604020202020204" pitchFamily="34" charset="0"/>
              <a:buChar char="•"/>
            </a:pPr>
            <a:endParaRPr lang="en-US" sz="1800" b="0" i="0">
              <a:solidFill>
                <a:srgbClr val="000000"/>
              </a:solidFill>
              <a:effectLst/>
              <a:latin typeface="Calibri" panose="020F0502020204030204" pitchFamily="34" charset="0"/>
            </a:endParaRPr>
          </a:p>
        </p:txBody>
      </p:sp>
      <p:sp>
        <p:nvSpPr>
          <p:cNvPr id="4" name="Slide Number Placeholder 3"/>
          <p:cNvSpPr>
            <a:spLocks noGrp="1"/>
          </p:cNvSpPr>
          <p:nvPr>
            <p:ph type="sldNum" sz="quarter" idx="5"/>
          </p:nvPr>
        </p:nvSpPr>
        <p:spPr/>
        <p:txBody>
          <a:bodyPr/>
          <a:lstStyle/>
          <a:p>
            <a:fld id="{3FE0E8B1-D26F-4DB3-BA37-2FC8E07FB7D5}" type="slidenum">
              <a:rPr lang="en-CA" smtClean="0"/>
              <a:t>14</a:t>
            </a:fld>
            <a:endParaRPr lang="en-CA"/>
          </a:p>
        </p:txBody>
      </p:sp>
    </p:spTree>
    <p:extLst>
      <p:ext uri="{BB962C8B-B14F-4D97-AF65-F5344CB8AC3E}">
        <p14:creationId xmlns:p14="http://schemas.microsoft.com/office/powerpoint/2010/main" val="18001616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a:effectLst/>
                <a:latin typeface="Calibri" panose="020F0502020204030204" pitchFamily="34" charset="0"/>
                <a:ea typeface="Calibri" panose="020F0502020204030204" pitchFamily="34" charset="0"/>
                <a:cs typeface="Times New Roman" panose="02020603050405020304" pitchFamily="18" charset="0"/>
              </a:rPr>
              <a:t>The Energy Savings for Business program will provide financial incentives to participants who install energy efficiency upgrades and on-site energy generation projects in their facilities.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a:effectLst/>
                <a:latin typeface="Calibri" panose="020F0502020204030204" pitchFamily="34" charset="0"/>
                <a:ea typeface="Calibri" panose="020F0502020204030204" pitchFamily="34" charset="0"/>
                <a:cs typeface="Times New Roman" panose="02020603050405020304" pitchFamily="18" charset="0"/>
              </a:rPr>
              <a:t>As we designed the program, we considered the needs of small and medium businesses and built on our past program experience to make ESB as effective as possible.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a:effectLst/>
                <a:latin typeface="Calibri" panose="020F0502020204030204" pitchFamily="34" charset="0"/>
                <a:ea typeface="Calibri" panose="020F0502020204030204" pitchFamily="34" charset="0"/>
                <a:cs typeface="Times New Roman" panose="02020603050405020304" pitchFamily="18" charset="0"/>
              </a:rPr>
              <a:t>For those of you who have participated in Energy Efficiency Alberta programs in the past, much of the program mechanics will be familiar and straight forward.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a:effectLst/>
                <a:latin typeface="Calibri" panose="020F0502020204030204" pitchFamily="34" charset="0"/>
                <a:ea typeface="Calibri" panose="020F0502020204030204" pitchFamily="34" charset="0"/>
                <a:cs typeface="Times New Roman" panose="02020603050405020304" pitchFamily="18" charset="0"/>
              </a:rPr>
              <a:t>First, the program will offer up t</a:t>
            </a:r>
            <a:r>
              <a:rPr lang="en-US" sz="1200">
                <a:latin typeface="Calibri" panose="020F0502020204030204" pitchFamily="34" charset="0"/>
                <a:ea typeface="Arial Unicode MS"/>
              </a:rPr>
              <a:t>o $250,000 per project to a maximum of $500,000 per company, … ensuring funds are available to a wide range of companies across the province</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a:latin typeface="Calibri" panose="020F0502020204030204" pitchFamily="34" charset="0"/>
                <a:ea typeface="Arial Unicode MS"/>
              </a:rPr>
              <a:t>We’re going to be keeping the program open to applications continually </a:t>
            </a:r>
            <a:r>
              <a:rPr lang="en-US" sz="1200" b="1">
                <a:latin typeface="Calibri" panose="020F0502020204030204" pitchFamily="34" charset="0"/>
                <a:ea typeface="Arial Unicode MS"/>
              </a:rPr>
              <a:t>until the program budget is fully allocated, and</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a:latin typeface="Calibri" panose="020F0502020204030204" pitchFamily="34" charset="0"/>
                <a:ea typeface="Arial Unicode MS"/>
              </a:rPr>
              <a:t>we will be processing applications on a first come first serve basis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a:latin typeface="Calibri" panose="020F0502020204030204" pitchFamily="34" charset="0"/>
                <a:ea typeface="Arial Unicode MS"/>
              </a:rPr>
              <a:t>The application process will include an up-front preapproval to screen projects for eligibility prior to the project installation. </a:t>
            </a:r>
          </a:p>
          <a:p>
            <a:pPr marL="10858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a:latin typeface="Calibri" panose="020F0502020204030204" pitchFamily="34" charset="0"/>
                <a:ea typeface="Arial Unicode MS"/>
              </a:rPr>
              <a:t>Once pre-approved, funds for the project’s incentives are reserved and held until the project is complete. </a:t>
            </a:r>
          </a:p>
          <a:p>
            <a:pPr marL="10858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a:latin typeface="Calibri" panose="020F0502020204030204" pitchFamily="34" charset="0"/>
                <a:ea typeface="Arial Unicode MS"/>
              </a:rPr>
              <a:t>This gives businesses the reassurance, confidence, and time needed to proceed with equipment purchase and installation</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a:latin typeface="Calibri" panose="020F0502020204030204" pitchFamily="34" charset="0"/>
                <a:ea typeface="Arial Unicode MS"/>
              </a:rPr>
              <a:t>To keep things simple and easy for small businesses, we’ve chosen a prescriptive program approach</a:t>
            </a:r>
          </a:p>
          <a:p>
            <a:pPr marL="1085850" lvl="2" indent="-171450">
              <a:buFont typeface="Arial" panose="020B0604020202020204" pitchFamily="34" charset="0"/>
              <a:buChar char="•"/>
            </a:pPr>
            <a:r>
              <a:rPr lang="en-CA"/>
              <a:t>This means we have pre-set incentive levels for a specific list of eligible measures (or technologies) </a:t>
            </a:r>
          </a:p>
          <a:p>
            <a:pPr marL="1085850" lvl="2" indent="-171450">
              <a:buFont typeface="Arial" panose="020B0604020202020204" pitchFamily="34" charset="0"/>
              <a:buChar char="•"/>
            </a:pPr>
            <a:r>
              <a:rPr lang="en-CA"/>
              <a:t>This predictability allows you to plan ahead, know what’s eligible, what incentive levels to expect, and significantly reduces paperwork!</a:t>
            </a:r>
          </a:p>
          <a:p>
            <a:pPr marL="171450" indent="-171450">
              <a:buFont typeface="Arial" panose="020B0604020202020204" pitchFamily="34" charset="0"/>
              <a:buChar char="•"/>
            </a:pPr>
            <a:r>
              <a:rPr lang="en-CA" b="0"/>
              <a:t>Incentive level are being d</a:t>
            </a:r>
            <a:r>
              <a:rPr lang="en-CA"/>
              <a:t>esigned to achieve the best results for each technology type and will vary measure to measure, </a:t>
            </a:r>
          </a:p>
          <a:p>
            <a:pPr marL="628650" lvl="1" indent="-171450">
              <a:buFont typeface="Arial" panose="020B0604020202020204" pitchFamily="34" charset="0"/>
              <a:buChar char="•"/>
            </a:pPr>
            <a:r>
              <a:rPr lang="en-CA"/>
              <a:t>in most cases incentives will be approximately 15-30% of average costs</a:t>
            </a:r>
          </a:p>
        </p:txBody>
      </p:sp>
      <p:sp>
        <p:nvSpPr>
          <p:cNvPr id="4" name="Slide Number Placeholder 3"/>
          <p:cNvSpPr>
            <a:spLocks noGrp="1"/>
          </p:cNvSpPr>
          <p:nvPr>
            <p:ph type="sldNum" sz="quarter" idx="5"/>
          </p:nvPr>
        </p:nvSpPr>
        <p:spPr/>
        <p:txBody>
          <a:bodyPr/>
          <a:lstStyle/>
          <a:p>
            <a:fld id="{3FE0E8B1-D26F-4DB3-BA37-2FC8E07FB7D5}" type="slidenum">
              <a:rPr lang="en-CA" smtClean="0"/>
              <a:t>15</a:t>
            </a:fld>
            <a:endParaRPr lang="en-CA"/>
          </a:p>
        </p:txBody>
      </p:sp>
    </p:spTree>
    <p:extLst>
      <p:ext uri="{BB962C8B-B14F-4D97-AF65-F5344CB8AC3E}">
        <p14:creationId xmlns:p14="http://schemas.microsoft.com/office/powerpoint/2010/main" val="5039550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800">
                <a:effectLst/>
                <a:latin typeface="Calibri" panose="020F0502020204030204" pitchFamily="34" charset="0"/>
                <a:ea typeface="Calibri" panose="020F0502020204030204" pitchFamily="34" charset="0"/>
                <a:cs typeface="Times New Roman" panose="02020603050405020304" pitchFamily="18" charset="0"/>
              </a:rPr>
              <a:t>MARC:</a:t>
            </a:r>
          </a:p>
          <a:p>
            <a:pPr marL="171450" indent="-171450">
              <a:buFont typeface="Arial" panose="020B0604020202020204" pitchFamily="34" charset="0"/>
              <a:buChar char="•"/>
            </a:pPr>
            <a:r>
              <a:rPr lang="en-CA" sz="1800"/>
              <a:t>To make the program as accessible as possible to different businesses and facility types, we’ve built on past programs to offer incentives for a wide range of common technologies and upgrades. We are selecting </a:t>
            </a:r>
            <a:r>
              <a:rPr lang="en-CA" sz="1800" b="1"/>
              <a:t>measures that best:</a:t>
            </a:r>
          </a:p>
          <a:p>
            <a:pPr marL="628650" lvl="1" indent="-171450">
              <a:buFont typeface="Arial" panose="020B0604020202020204" pitchFamily="34" charset="0"/>
              <a:buChar char="•"/>
            </a:pPr>
            <a:r>
              <a:rPr lang="en-US" sz="1800">
                <a:effectLst/>
                <a:latin typeface="Calibri" panose="020F0502020204030204" pitchFamily="34" charset="0"/>
                <a:ea typeface="Calibri" panose="020F0502020204030204" pitchFamily="34" charset="0"/>
                <a:cs typeface="Times New Roman" panose="02020603050405020304" pitchFamily="18" charset="0"/>
              </a:rPr>
              <a:t>reduce a facility’s energy use below business as usual levels, </a:t>
            </a:r>
          </a:p>
          <a:p>
            <a:pPr marL="628650" lvl="1" indent="-171450">
              <a:buFont typeface="Arial" panose="020B0604020202020204" pitchFamily="34" charset="0"/>
              <a:buChar char="•"/>
            </a:pPr>
            <a:r>
              <a:rPr lang="en-US" sz="1800">
                <a:effectLst/>
                <a:latin typeface="Calibri" panose="020F0502020204030204" pitchFamily="34" charset="0"/>
                <a:ea typeface="Calibri" panose="020F0502020204030204" pitchFamily="34" charset="0"/>
                <a:cs typeface="Times New Roman" panose="02020603050405020304" pitchFamily="18" charset="0"/>
              </a:rPr>
              <a:t>offer strong energy savings to the participants, </a:t>
            </a:r>
          </a:p>
          <a:p>
            <a:pPr marL="628650" lvl="1" indent="-171450">
              <a:buFont typeface="Arial" panose="020B0604020202020204" pitchFamily="34" charset="0"/>
              <a:buChar char="•"/>
            </a:pPr>
            <a:r>
              <a:rPr lang="en-US" sz="1800">
                <a:effectLst/>
                <a:latin typeface="Calibri" panose="020F0502020204030204" pitchFamily="34" charset="0"/>
                <a:ea typeface="Calibri" panose="020F0502020204030204" pitchFamily="34" charset="0"/>
                <a:cs typeface="Times New Roman" panose="02020603050405020304" pitchFamily="18" charset="0"/>
              </a:rPr>
              <a:t>drive cost-effective greenhouse gas emissions reductions, and </a:t>
            </a:r>
          </a:p>
          <a:p>
            <a:pPr marL="628650" lvl="1" indent="-171450">
              <a:buFont typeface="Arial" panose="020B0604020202020204" pitchFamily="34" charset="0"/>
              <a:buChar char="•"/>
            </a:pPr>
            <a:r>
              <a:rPr lang="en-US" sz="1800">
                <a:effectLst/>
                <a:latin typeface="Calibri" panose="020F0502020204030204" pitchFamily="34" charset="0"/>
                <a:ea typeface="Calibri" panose="020F0502020204030204" pitchFamily="34" charset="0"/>
                <a:cs typeface="Times New Roman" panose="02020603050405020304" pitchFamily="18" charset="0"/>
              </a:rPr>
              <a:t>are proven, well understood, and suitable to our streamlined prescriptive process. </a:t>
            </a:r>
          </a:p>
          <a:p>
            <a:pPr marL="171450" indent="-171450">
              <a:buFont typeface="Arial" panose="020B0604020202020204" pitchFamily="34" charset="0"/>
              <a:buChar char="•"/>
            </a:pPr>
            <a:endParaRPr lang="en-US" sz="1800">
              <a:effectLst/>
              <a:latin typeface="Calibri" panose="020F0502020204030204" pitchFamily="34" charset="0"/>
              <a:cs typeface="Times New Roman" panose="02020603050405020304" pitchFamily="18" charset="0"/>
            </a:endParaRPr>
          </a:p>
          <a:p>
            <a:pPr marL="171450" indent="-171450">
              <a:buFont typeface="Arial" panose="020B0604020202020204" pitchFamily="34" charset="0"/>
              <a:buChar char="•"/>
            </a:pPr>
            <a:r>
              <a:rPr lang="en-US" sz="1800">
                <a:effectLst/>
                <a:latin typeface="Calibri" panose="020F0502020204030204" pitchFamily="34" charset="0"/>
                <a:cs typeface="Times New Roman" panose="02020603050405020304" pitchFamily="18" charset="0"/>
              </a:rPr>
              <a:t>The final measure list will be available at program launch, but to give you a sense of what to expect, we are considering a range of measures in the following categories:</a:t>
            </a:r>
          </a:p>
          <a:p>
            <a:pPr marL="628650" lvl="1" indent="-171450">
              <a:buFont typeface="Arial" panose="020B0604020202020204" pitchFamily="34" charset="0"/>
              <a:buChar char="•"/>
            </a:pPr>
            <a:r>
              <a:rPr lang="en-US"/>
              <a:t>High efficiency boilers, heaters, and furnaces</a:t>
            </a:r>
          </a:p>
          <a:p>
            <a:pPr marL="628650" lvl="1" indent="-171450">
              <a:buFont typeface="Arial" panose="020B0604020202020204" pitchFamily="34" charset="0"/>
              <a:buChar char="•"/>
            </a:pPr>
            <a:r>
              <a:rPr lang="en-US"/>
              <a:t>A variety of HVAC projects types</a:t>
            </a:r>
          </a:p>
          <a:p>
            <a:pPr marL="628650" lvl="1" indent="-171450">
              <a:buFont typeface="Arial" panose="020B0604020202020204" pitchFamily="34" charset="0"/>
              <a:buChar char="•"/>
            </a:pPr>
            <a:r>
              <a:rPr lang="en-US"/>
              <a:t>Motors upgrades and variable frequency drives</a:t>
            </a:r>
          </a:p>
          <a:p>
            <a:pPr marL="628650" lvl="1" indent="-171450">
              <a:buFont typeface="Arial" panose="020B0604020202020204" pitchFamily="34" charset="0"/>
              <a:buChar char="•"/>
            </a:pPr>
            <a:r>
              <a:rPr lang="en-US"/>
              <a:t>Compressed air system improvements and leak repairs</a:t>
            </a:r>
          </a:p>
          <a:p>
            <a:pPr marL="628650" lvl="1" indent="-171450">
              <a:buFont typeface="Arial" panose="020B0604020202020204" pitchFamily="34" charset="0"/>
              <a:buChar char="•"/>
            </a:pPr>
            <a:r>
              <a:rPr lang="en-US"/>
              <a:t>Building envelope retrofits</a:t>
            </a:r>
          </a:p>
        </p:txBody>
      </p:sp>
      <p:sp>
        <p:nvSpPr>
          <p:cNvPr id="4" name="Slide Number Placeholder 3"/>
          <p:cNvSpPr>
            <a:spLocks noGrp="1"/>
          </p:cNvSpPr>
          <p:nvPr>
            <p:ph type="sldNum" sz="quarter" idx="5"/>
          </p:nvPr>
        </p:nvSpPr>
        <p:spPr/>
        <p:txBody>
          <a:bodyPr/>
          <a:lstStyle/>
          <a:p>
            <a:fld id="{3FE0E8B1-D26F-4DB3-BA37-2FC8E07FB7D5}" type="slidenum">
              <a:rPr lang="en-CA" smtClean="0"/>
              <a:t>16</a:t>
            </a:fld>
            <a:endParaRPr lang="en-CA"/>
          </a:p>
        </p:txBody>
      </p:sp>
    </p:spTree>
    <p:extLst>
      <p:ext uri="{BB962C8B-B14F-4D97-AF65-F5344CB8AC3E}">
        <p14:creationId xmlns:p14="http://schemas.microsoft.com/office/powerpoint/2010/main" val="5607665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800">
                <a:effectLst/>
                <a:latin typeface="Calibri" panose="020F0502020204030204" pitchFamily="34" charset="0"/>
                <a:ea typeface="Calibri" panose="020F0502020204030204" pitchFamily="34" charset="0"/>
                <a:cs typeface="Times New Roman" panose="02020603050405020304" pitchFamily="18" charset="0"/>
              </a:rPr>
              <a:t>MARC:</a:t>
            </a:r>
          </a:p>
          <a:p>
            <a:pPr marL="628650" lvl="1" indent="-171450">
              <a:buFont typeface="Arial" panose="020B0604020202020204" pitchFamily="34" charset="0"/>
              <a:buChar char="•"/>
            </a:pPr>
            <a:r>
              <a:rPr lang="en-US"/>
              <a:t>Lighting systems &amp; lighting controls,</a:t>
            </a:r>
          </a:p>
          <a:p>
            <a:pPr marL="628650" lvl="1" indent="-171450">
              <a:buFont typeface="Arial" panose="020B0604020202020204" pitchFamily="34" charset="0"/>
              <a:buChar char="•"/>
            </a:pPr>
            <a:r>
              <a:rPr lang="en-US"/>
              <a:t>Process heat efficiency upgrades</a:t>
            </a:r>
          </a:p>
          <a:p>
            <a:pPr marL="628650" lvl="1" indent="-171450">
              <a:buFont typeface="Arial" panose="020B0604020202020204" pitchFamily="34" charset="0"/>
              <a:buChar char="•"/>
            </a:pPr>
            <a:r>
              <a:rPr lang="en-US"/>
              <a:t>Power management and building automation systems</a:t>
            </a:r>
          </a:p>
          <a:p>
            <a:pPr marL="628650" lvl="1" indent="-171450">
              <a:buFont typeface="Arial" panose="020B0604020202020204" pitchFamily="34" charset="0"/>
              <a:buChar char="•"/>
            </a:pPr>
            <a:r>
              <a:rPr lang="en-US"/>
              <a:t>A range of sector-specific measures for restaurants, hospitality, and refrigeration facilities</a:t>
            </a:r>
          </a:p>
          <a:p>
            <a:pPr marL="628650" lvl="1" indent="-171450">
              <a:buFont typeface="Arial" panose="020B0604020202020204" pitchFamily="34" charset="0"/>
              <a:buChar char="•"/>
            </a:pPr>
            <a:r>
              <a:rPr lang="en-US" i="0"/>
              <a:t>And, alternate on-site power sources, such as solar PV systems and combined heat and power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CA" i="1"/>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i="1"/>
              <a:t>Being more complex projects, solar PV and CHP projects will have to meet additional requirements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i="1"/>
              <a:t>For example, solar projects must be compliant with Alberta’s microgeneration regulation</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i="1"/>
              <a:t>Both system types will have to meet minimum performance parameters, and</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i="1"/>
              <a:t>system sizes will likely be limited to 1.5MW of capacity for both CHP and solar</a:t>
            </a:r>
          </a:p>
        </p:txBody>
      </p:sp>
      <p:sp>
        <p:nvSpPr>
          <p:cNvPr id="4" name="Slide Number Placeholder 3"/>
          <p:cNvSpPr>
            <a:spLocks noGrp="1"/>
          </p:cNvSpPr>
          <p:nvPr>
            <p:ph type="sldNum" sz="quarter" idx="5"/>
          </p:nvPr>
        </p:nvSpPr>
        <p:spPr/>
        <p:txBody>
          <a:bodyPr/>
          <a:lstStyle/>
          <a:p>
            <a:fld id="{3FE0E8B1-D26F-4DB3-BA37-2FC8E07FB7D5}" type="slidenum">
              <a:rPr lang="en-CA" smtClean="0"/>
              <a:t>17</a:t>
            </a:fld>
            <a:endParaRPr lang="en-CA"/>
          </a:p>
        </p:txBody>
      </p:sp>
    </p:spTree>
    <p:extLst>
      <p:ext uri="{BB962C8B-B14F-4D97-AF65-F5344CB8AC3E}">
        <p14:creationId xmlns:p14="http://schemas.microsoft.com/office/powerpoint/2010/main" val="29711977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t>MARC:</a:t>
            </a:r>
          </a:p>
          <a:p>
            <a:pPr>
              <a:lnSpc>
                <a:spcPct val="107000"/>
              </a:lnSpc>
              <a:spcAft>
                <a:spcPts val="800"/>
              </a:spcAft>
            </a:pPr>
            <a:r>
              <a:rPr lang="en-US" sz="1800">
                <a:solidFill>
                  <a:srgbClr val="000000"/>
                </a:solidFill>
                <a:effectLst/>
                <a:latin typeface="Calibri" panose="020F0502020204030204" pitchFamily="34" charset="0"/>
                <a:ea typeface="Calibri" panose="020F0502020204030204" pitchFamily="34" charset="0"/>
                <a:cs typeface="Calibri" panose="020F0502020204030204" pitchFamily="34" charset="0"/>
              </a:rPr>
              <a:t>Now I would like to talk about WHO can participate in the Energy Savings for Business program.</a:t>
            </a:r>
          </a:p>
          <a:p>
            <a:pPr>
              <a:lnSpc>
                <a:spcPct val="107000"/>
              </a:lnSpc>
              <a:spcAft>
                <a:spcPts val="800"/>
              </a:spcAft>
            </a:pPr>
            <a:endParaRPr lang="en-US" sz="18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r>
              <a:rPr lang="en-US" sz="1800">
                <a:solidFill>
                  <a:srgbClr val="000000"/>
                </a:solidFill>
                <a:effectLst/>
                <a:latin typeface="Calibri" panose="020F0502020204030204" pitchFamily="34" charset="0"/>
                <a:ea typeface="Calibri" panose="020F0502020204030204" pitchFamily="34" charset="0"/>
                <a:cs typeface="Calibri" panose="020F0502020204030204" pitchFamily="34" charset="0"/>
              </a:rPr>
              <a:t>As I mentioned earlier, the program is being designed for small and medium sized commercial and industrial facilities. So the program will be most suited to these participants. However, eligibility to participate will be much broader. ESB will be open to all businesses and non-profit organizations across Alberta, </a:t>
            </a:r>
            <a:r>
              <a:rPr lang="en-US" sz="1800" b="1">
                <a:solidFill>
                  <a:srgbClr val="000000"/>
                </a:solidFill>
                <a:effectLst/>
                <a:latin typeface="Calibri" panose="020F0502020204030204" pitchFamily="34" charset="0"/>
                <a:ea typeface="Calibri" panose="020F0502020204030204" pitchFamily="34" charset="0"/>
                <a:cs typeface="Calibri" panose="020F0502020204030204" pitchFamily="34" charset="0"/>
              </a:rPr>
              <a:t>EXCEPT FOR the following:</a:t>
            </a:r>
          </a:p>
          <a:p>
            <a:pPr marL="800100" lvl="1" indent="-342900">
              <a:lnSpc>
                <a:spcPct val="107000"/>
              </a:lnSpc>
              <a:buFont typeface="Symbol" panose="05050102010706020507" pitchFamily="18" charset="2"/>
              <a:buChar char=""/>
            </a:pPr>
            <a:r>
              <a:rPr lang="en-US" sz="1800">
                <a:solidFill>
                  <a:srgbClr val="000000"/>
                </a:solidFill>
                <a:effectLst/>
                <a:latin typeface="Calibri" panose="020F0502020204030204" pitchFamily="34" charset="0"/>
                <a:ea typeface="Calibri" panose="020F0502020204030204" pitchFamily="34" charset="0"/>
                <a:cs typeface="Calibri" panose="020F0502020204030204" pitchFamily="34" charset="0"/>
              </a:rPr>
              <a:t>Facilities participating in the TIER Regulation. This includes Large Emitters and facilities that have opted into TIER </a:t>
            </a:r>
            <a:r>
              <a:rPr lang="en-CA" sz="1800">
                <a:solidFill>
                  <a:srgbClr val="000000"/>
                </a:solidFill>
                <a:effectLst/>
                <a:latin typeface="Calibri" panose="020F0502020204030204" pitchFamily="34" charset="0"/>
                <a:ea typeface="Calibri" panose="020F0502020204030204" pitchFamily="34" charset="0"/>
                <a:cs typeface="Calibri" panose="020F0502020204030204" pitchFamily="34" charset="0"/>
              </a:rPr>
              <a:t>in the given year.</a:t>
            </a:r>
            <a:endParaRPr lang="en-CA" sz="1800">
              <a:effectLst/>
              <a:highlight>
                <a:srgbClr val="FFFF00"/>
              </a:highlight>
              <a:latin typeface="Calibri" panose="020F0502020204030204" pitchFamily="34" charset="0"/>
              <a:ea typeface="Calibri" panose="020F0502020204030204" pitchFamily="34" charset="0"/>
              <a:cs typeface="Arial" panose="020B0604020202020204" pitchFamily="34" charset="0"/>
            </a:endParaRPr>
          </a:p>
          <a:p>
            <a:pPr marL="800100" lvl="1" indent="-342900">
              <a:lnSpc>
                <a:spcPct val="107000"/>
              </a:lnSpc>
              <a:spcAft>
                <a:spcPts val="800"/>
              </a:spcAft>
              <a:buFont typeface="Symbol" panose="05050102010706020507" pitchFamily="18" charset="2"/>
              <a:buChar char=""/>
            </a:pPr>
            <a:r>
              <a:rPr lang="en-US" sz="1800" kern="1200">
                <a:solidFill>
                  <a:srgbClr val="000000"/>
                </a:solidFill>
                <a:effectLst/>
                <a:latin typeface="Calibri" panose="020F0502020204030204" pitchFamily="34" charset="0"/>
                <a:ea typeface="Calibri" panose="020F0502020204030204" pitchFamily="34" charset="0"/>
                <a:cs typeface="Calibri" panose="020F0502020204030204" pitchFamily="34" charset="0"/>
              </a:rPr>
              <a:t>New construction projects will not be eligible </a:t>
            </a:r>
            <a:r>
              <a:rPr lang="en-US" sz="1800" b="1" kern="1200">
                <a:solidFill>
                  <a:srgbClr val="000000"/>
                </a:solidFill>
                <a:effectLst/>
                <a:latin typeface="Calibri" panose="020F0502020204030204" pitchFamily="34" charset="0"/>
                <a:ea typeface="Calibri" panose="020F0502020204030204" pitchFamily="34" charset="0"/>
                <a:cs typeface="Calibri" panose="020F0502020204030204" pitchFamily="34" charset="0"/>
              </a:rPr>
              <a:t>with the </a:t>
            </a:r>
            <a:r>
              <a:rPr lang="en-CA" sz="1800" b="1" kern="1200">
                <a:solidFill>
                  <a:srgbClr val="000000"/>
                </a:solidFill>
                <a:effectLst/>
                <a:latin typeface="Calibri" panose="020F0502020204030204" pitchFamily="34" charset="0"/>
                <a:ea typeface="Calibri" panose="020F0502020204030204" pitchFamily="34" charset="0"/>
                <a:cs typeface="Calibri" panose="020F0502020204030204" pitchFamily="34" charset="0"/>
              </a:rPr>
              <a:t>exception </a:t>
            </a:r>
            <a:r>
              <a:rPr lang="en-CA" sz="1800" kern="1200">
                <a:solidFill>
                  <a:srgbClr val="000000"/>
                </a:solidFill>
                <a:effectLst/>
                <a:latin typeface="Calibri" panose="020F0502020204030204" pitchFamily="34" charset="0"/>
                <a:ea typeface="Calibri" panose="020F0502020204030204" pitchFamily="34" charset="0"/>
                <a:cs typeface="Calibri" panose="020F0502020204030204" pitchFamily="34" charset="0"/>
              </a:rPr>
              <a:t>of on-site power generation installations ,</a:t>
            </a:r>
            <a:endParaRPr lang="en-US" sz="1800" kern="12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800100" lvl="1" indent="-342900">
              <a:lnSpc>
                <a:spcPct val="107000"/>
              </a:lnSpc>
              <a:spcAft>
                <a:spcPts val="800"/>
              </a:spcAft>
              <a:buFont typeface="Symbol" panose="05050102010706020507" pitchFamily="18" charset="2"/>
              <a:buChar char=""/>
            </a:pPr>
            <a:r>
              <a:rPr lang="en-US" sz="1800" kern="1200">
                <a:solidFill>
                  <a:srgbClr val="000000"/>
                </a:solidFill>
                <a:effectLst/>
                <a:latin typeface="Calibri" panose="020F0502020204030204" pitchFamily="34" charset="0"/>
                <a:ea typeface="Calibri" panose="020F0502020204030204" pitchFamily="34" charset="0"/>
                <a:cs typeface="Calibri" panose="020F0502020204030204" pitchFamily="34" charset="0"/>
              </a:rPr>
              <a:t>federally-</a:t>
            </a:r>
            <a:r>
              <a:rPr lang="en-US" sz="1800">
                <a:solidFill>
                  <a:srgbClr val="000000"/>
                </a:solidFill>
                <a:effectLst/>
                <a:latin typeface="Calibri" panose="020F0502020204030204" pitchFamily="34" charset="0"/>
                <a:ea typeface="Calibri" panose="020F0502020204030204" pitchFamily="34" charset="0"/>
                <a:cs typeface="Calibri" panose="020F0502020204030204" pitchFamily="34" charset="0"/>
              </a:rPr>
              <a:t>, provincially- and municipally-owned buildings, </a:t>
            </a:r>
          </a:p>
          <a:p>
            <a:pPr marL="800100" lvl="1" indent="-342900">
              <a:lnSpc>
                <a:spcPct val="107000"/>
              </a:lnSpc>
              <a:spcAft>
                <a:spcPts val="800"/>
              </a:spcAft>
              <a:buFont typeface="Symbol" panose="05050102010706020507" pitchFamily="18" charset="2"/>
              <a:buChar char=""/>
            </a:pPr>
            <a:r>
              <a:rPr lang="en-US" sz="1800">
                <a:solidFill>
                  <a:srgbClr val="000000"/>
                </a:solidFill>
                <a:effectLst/>
                <a:latin typeface="Calibri" panose="020F0502020204030204" pitchFamily="34" charset="0"/>
                <a:ea typeface="Calibri" panose="020F0502020204030204" pitchFamily="34" charset="0"/>
                <a:cs typeface="Calibri" panose="020F0502020204030204" pitchFamily="34" charset="0"/>
              </a:rPr>
              <a:t>other publicly funded institutional buildings,</a:t>
            </a:r>
          </a:p>
          <a:p>
            <a:pPr marL="800100" lvl="1" indent="-342900">
              <a:lnSpc>
                <a:spcPct val="107000"/>
              </a:lnSpc>
              <a:spcAft>
                <a:spcPts val="800"/>
              </a:spcAft>
              <a:buFont typeface="Symbol" panose="05050102010706020507" pitchFamily="18" charset="2"/>
              <a:buChar char=""/>
            </a:pPr>
            <a:r>
              <a:rPr lang="en-US" sz="1800">
                <a:solidFill>
                  <a:srgbClr val="000000"/>
                </a:solidFill>
                <a:effectLst/>
                <a:latin typeface="Calibri" panose="020F0502020204030204" pitchFamily="34" charset="0"/>
                <a:ea typeface="Calibri" panose="020F0502020204030204" pitchFamily="34" charset="0"/>
                <a:cs typeface="Calibri" panose="020F0502020204030204" pitchFamily="34" charset="0"/>
              </a:rPr>
              <a:t>And private </a:t>
            </a:r>
            <a:r>
              <a:rPr lang="en-CA" sz="1800">
                <a:solidFill>
                  <a:srgbClr val="000000"/>
                </a:solidFill>
                <a:effectLst/>
                <a:latin typeface="Calibri" panose="020F0502020204030204" pitchFamily="34" charset="0"/>
                <a:ea typeface="Calibri" panose="020F0502020204030204" pitchFamily="34" charset="0"/>
                <a:cs typeface="Calibri" panose="020F0502020204030204" pitchFamily="34" charset="0"/>
              </a:rPr>
              <a:t>residential spaces within commercial buildings, </a:t>
            </a:r>
            <a:endParaRPr lang="en-CA" sz="18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p>
            <a:pPr marL="800100" lvl="1" indent="-342900">
              <a:lnSpc>
                <a:spcPct val="107000"/>
              </a:lnSpc>
              <a:spcAft>
                <a:spcPts val="800"/>
              </a:spcAft>
              <a:buFont typeface="Symbol" panose="05050102010706020507" pitchFamily="18" charset="2"/>
              <a:buChar char=""/>
            </a:pPr>
            <a:endParaRPr lang="en-CA" sz="18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p>
            <a:pPr marL="0" lvl="0" indent="0">
              <a:lnSpc>
                <a:spcPct val="107000"/>
              </a:lnSpc>
              <a:spcAft>
                <a:spcPts val="800"/>
              </a:spcAft>
              <a:buFont typeface="Arial" panose="020B0604020202020204" pitchFamily="34" charset="0"/>
              <a:buNone/>
            </a:pPr>
            <a:r>
              <a:rPr lang="en-US" sz="1800">
                <a:solidFill>
                  <a:srgbClr val="000000"/>
                </a:solidFill>
                <a:effectLst/>
                <a:latin typeface="Calibri" panose="020F0502020204030204" pitchFamily="34" charset="0"/>
                <a:ea typeface="Calibri" panose="020F0502020204030204" pitchFamily="34" charset="0"/>
                <a:cs typeface="Calibri" panose="020F0502020204030204" pitchFamily="34" charset="0"/>
              </a:rPr>
              <a:t>Full eligibility criteria will be defined in the program’s terms and conditions </a:t>
            </a:r>
            <a:r>
              <a:rPr lang="en-US" sz="1800" b="1">
                <a:solidFill>
                  <a:srgbClr val="000000"/>
                </a:solidFill>
                <a:effectLst/>
                <a:latin typeface="Calibri" panose="020F0502020204030204" pitchFamily="34" charset="0"/>
                <a:ea typeface="Calibri" panose="020F0502020204030204" pitchFamily="34" charset="0"/>
                <a:cs typeface="Calibri" panose="020F0502020204030204" pitchFamily="34" charset="0"/>
              </a:rPr>
              <a:t>at program launch</a:t>
            </a:r>
            <a:r>
              <a:rPr lang="en-US" sz="1800" b="1">
                <a:effectLst/>
                <a:latin typeface="Calibri" panose="020F0502020204030204" pitchFamily="34" charset="0"/>
                <a:ea typeface="Calibri" panose="020F0502020204030204" pitchFamily="34" charset="0"/>
                <a:cs typeface="Arial" panose="020B0604020202020204" pitchFamily="34" charset="0"/>
              </a:rPr>
              <a:t>. </a:t>
            </a:r>
          </a:p>
        </p:txBody>
      </p:sp>
      <p:sp>
        <p:nvSpPr>
          <p:cNvPr id="4" name="Slide Number Placeholder 3"/>
          <p:cNvSpPr>
            <a:spLocks noGrp="1"/>
          </p:cNvSpPr>
          <p:nvPr>
            <p:ph type="sldNum" sz="quarter" idx="5"/>
          </p:nvPr>
        </p:nvSpPr>
        <p:spPr/>
        <p:txBody>
          <a:bodyPr/>
          <a:lstStyle/>
          <a:p>
            <a:fld id="{3FE0E8B1-D26F-4DB3-BA37-2FC8E07FB7D5}" type="slidenum">
              <a:rPr lang="en-CA" smtClean="0"/>
              <a:t>18</a:t>
            </a:fld>
            <a:endParaRPr lang="en-CA"/>
          </a:p>
        </p:txBody>
      </p:sp>
    </p:spTree>
    <p:extLst>
      <p:ext uri="{BB962C8B-B14F-4D97-AF65-F5344CB8AC3E}">
        <p14:creationId xmlns:p14="http://schemas.microsoft.com/office/powerpoint/2010/main" val="10038684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t>MARC:</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a:effectLst/>
                <a:latin typeface="Calibri" panose="020F0502020204030204" pitchFamily="34" charset="0"/>
                <a:ea typeface="Calibri" panose="020F0502020204030204" pitchFamily="34" charset="0"/>
                <a:cs typeface="Calibri" panose="020F0502020204030204" pitchFamily="34" charset="0"/>
              </a:rPr>
              <a:t>Contractors, including product and service providers, are the backbone of any successful energy efficiency program.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a:effectLst/>
                <a:latin typeface="Calibri" panose="020F0502020204030204" pitchFamily="34" charset="0"/>
                <a:ea typeface="Calibri" panose="020F0502020204030204" pitchFamily="34" charset="0"/>
                <a:cs typeface="Calibri" panose="020F0502020204030204" pitchFamily="34" charset="0"/>
              </a:rPr>
              <a:t>Participants will rely skilled local contractors to plan and design systems, select appropriate technologies, and install high-quality projects.</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a:effectLst/>
                <a:latin typeface="Calibri" panose="020F0502020204030204" pitchFamily="34" charset="0"/>
                <a:ea typeface="Calibri" panose="020F0502020204030204" pitchFamily="34" charset="0"/>
                <a:cs typeface="Calibri" panose="020F0502020204030204" pitchFamily="34" charset="0"/>
              </a:rPr>
              <a:t>In many cases, contractors will often manage applications for participants as well.</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1">
                <a:effectLst/>
                <a:latin typeface="Calibri" panose="020F0502020204030204" pitchFamily="34" charset="0"/>
                <a:ea typeface="Calibri" panose="020F0502020204030204" pitchFamily="34" charset="0"/>
                <a:cs typeface="Calibri" panose="020F0502020204030204" pitchFamily="34" charset="0"/>
              </a:rPr>
              <a:t>To help ensure the program’s success, we do require that all participants use eligible contractors as their primary contractor for their projects</a:t>
            </a:r>
            <a:r>
              <a:rPr lang="en-US" sz="1800">
                <a:effectLst/>
                <a:latin typeface="Calibri" panose="020F0502020204030204" pitchFamily="34" charset="0"/>
                <a:ea typeface="Calibri" panose="020F0502020204030204" pitchFamily="34" charset="0"/>
                <a:cs typeface="Calibri" panose="020F0502020204030204" pitchFamily="34" charset="0"/>
              </a:rPr>
              <a:t>.</a:t>
            </a:r>
          </a:p>
          <a:p>
            <a:pPr marL="742950" lvl="1" indent="-285750">
              <a:buFont typeface="Arial" panose="020B0604020202020204" pitchFamily="34" charset="0"/>
              <a:buChar char="•"/>
            </a:pPr>
            <a:r>
              <a:rPr lang="en-US" sz="1800">
                <a:effectLst/>
                <a:latin typeface="Calibri" panose="020F0502020204030204" pitchFamily="34" charset="0"/>
                <a:ea typeface="Calibri" panose="020F0502020204030204" pitchFamily="34" charset="0"/>
                <a:cs typeface="Times New Roman" panose="02020603050405020304" pitchFamily="18" charset="0"/>
              </a:rPr>
              <a:t>However, we are designing our contractor onboarding process to be as easy and streamlined as possible.</a:t>
            </a:r>
          </a:p>
          <a:p>
            <a:pPr marL="285750" lvl="0" indent="-285750">
              <a:buFont typeface="Arial" panose="020B0604020202020204" pitchFamily="34" charset="0"/>
              <a:buChar char="•"/>
            </a:pPr>
            <a:r>
              <a:rPr lang="en-US" sz="1800">
                <a:effectLst/>
                <a:latin typeface="Calibri" panose="020F0502020204030204" pitchFamily="34" charset="0"/>
                <a:ea typeface="Calibri" panose="020F0502020204030204" pitchFamily="34" charset="0"/>
                <a:cs typeface="Times New Roman" panose="02020603050405020304" pitchFamily="18" charset="0"/>
              </a:rPr>
              <a:t>To become an eligible contractor, product and service providers will need to register, and agree to </a:t>
            </a:r>
            <a:r>
              <a:rPr lang="en-US" sz="1800" b="1">
                <a:effectLst/>
                <a:latin typeface="Calibri" panose="020F0502020204030204" pitchFamily="34" charset="0"/>
                <a:ea typeface="Calibri" panose="020F0502020204030204" pitchFamily="34" charset="0"/>
                <a:cs typeface="Times New Roman" panose="02020603050405020304" pitchFamily="18" charset="0"/>
              </a:rPr>
              <a:t>a code of conduct</a:t>
            </a:r>
            <a:r>
              <a:rPr lang="en-US" sz="1800">
                <a:effectLst/>
                <a:latin typeface="Calibri" panose="020F0502020204030204" pitchFamily="34" charset="0"/>
                <a:ea typeface="Calibri" panose="020F0502020204030204" pitchFamily="34" charset="0"/>
                <a:cs typeface="Times New Roman" panose="02020603050405020304" pitchFamily="18" charset="0"/>
              </a:rPr>
              <a:t> and the </a:t>
            </a:r>
            <a:r>
              <a:rPr lang="en-US" sz="1800" b="1">
                <a:effectLst/>
                <a:latin typeface="Calibri" panose="020F0502020204030204" pitchFamily="34" charset="0"/>
                <a:ea typeface="Calibri" panose="020F0502020204030204" pitchFamily="34" charset="0"/>
                <a:cs typeface="Times New Roman" panose="02020603050405020304" pitchFamily="18" charset="0"/>
              </a:rPr>
              <a:t>program’s terms and conditions</a:t>
            </a:r>
            <a:r>
              <a:rPr lang="en-US" sz="1800">
                <a:effectLst/>
                <a:latin typeface="Calibri" panose="020F0502020204030204" pitchFamily="34" charset="0"/>
                <a:ea typeface="Calibri" panose="020F0502020204030204" pitchFamily="34" charset="0"/>
                <a:cs typeface="Times New Roman" panose="02020603050405020304" pitchFamily="18" charset="0"/>
              </a:rPr>
              <a:t> before participating.</a:t>
            </a:r>
          </a:p>
          <a:p>
            <a:pPr marL="742950" lvl="1" indent="-285750">
              <a:buFont typeface="Arial" panose="020B0604020202020204" pitchFamily="34" charset="0"/>
              <a:buChar char="•"/>
            </a:pPr>
            <a:r>
              <a:rPr lang="en-US" sz="1800">
                <a:effectLst/>
                <a:latin typeface="Calibri" panose="020F0502020204030204" pitchFamily="34" charset="0"/>
                <a:ea typeface="Calibri" panose="020F0502020204030204" pitchFamily="34" charset="0"/>
                <a:cs typeface="Times New Roman" panose="02020603050405020304" pitchFamily="18" charset="0"/>
              </a:rPr>
              <a:t>Upon registration, we will provide basic training on the program rules, the application process, and any online portals or software used in the program</a:t>
            </a:r>
            <a:endParaRPr lang="en-US" sz="1800">
              <a:effectLst/>
              <a:latin typeface="Calibri" panose="020F0502020204030204" pitchFamily="34" charset="0"/>
              <a:cs typeface="Times New Roman" panose="02020603050405020304" pitchFamily="18" charset="0"/>
            </a:endParaRPr>
          </a:p>
          <a:p>
            <a:pPr marL="457200" lvl="1" indent="0">
              <a:buFont typeface="Arial" panose="020B0604020202020204" pitchFamily="34" charset="0"/>
              <a:buNone/>
            </a:pPr>
            <a:endParaRPr lang="en-US" sz="1800">
              <a:effectLst/>
              <a:latin typeface="Calibri" panose="020F0502020204030204" pitchFamily="34" charset="0"/>
              <a:cs typeface="Times New Roman" panose="02020603050405020304" pitchFamily="18" charset="0"/>
            </a:endParaRPr>
          </a:p>
          <a:p>
            <a:pPr marL="0" lvl="0" indent="0">
              <a:buFont typeface="Arial" panose="020B0604020202020204" pitchFamily="34" charset="0"/>
              <a:buNone/>
            </a:pPr>
            <a:r>
              <a:rPr lang="en-US" sz="1800">
                <a:effectLst/>
                <a:latin typeface="Segoe UI" panose="020B0502040204020203" pitchFamily="34" charset="0"/>
              </a:rPr>
              <a:t>For contractors listening today, we encourage you to stay tuned – as we are aiming to begin accepting eligible contractors prior to program launch, so that folks are ready to go when ESB opens.</a:t>
            </a:r>
          </a:p>
        </p:txBody>
      </p:sp>
      <p:sp>
        <p:nvSpPr>
          <p:cNvPr id="4" name="Slide Number Placeholder 3"/>
          <p:cNvSpPr>
            <a:spLocks noGrp="1"/>
          </p:cNvSpPr>
          <p:nvPr>
            <p:ph type="sldNum" sz="quarter" idx="5"/>
          </p:nvPr>
        </p:nvSpPr>
        <p:spPr/>
        <p:txBody>
          <a:bodyPr/>
          <a:lstStyle/>
          <a:p>
            <a:fld id="{3FE0E8B1-D26F-4DB3-BA37-2FC8E07FB7D5}" type="slidenum">
              <a:rPr lang="en-CA" smtClean="0"/>
              <a:t>19</a:t>
            </a:fld>
            <a:endParaRPr lang="en-CA"/>
          </a:p>
        </p:txBody>
      </p:sp>
    </p:spTree>
    <p:extLst>
      <p:ext uri="{BB962C8B-B14F-4D97-AF65-F5344CB8AC3E}">
        <p14:creationId xmlns:p14="http://schemas.microsoft.com/office/powerpoint/2010/main" val="37868415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fontAlgn="base">
              <a:buFont typeface="Arial" panose="020B0604020202020204" pitchFamily="34" charset="0"/>
              <a:buNone/>
            </a:pPr>
            <a:r>
              <a:rPr lang="en-US" sz="1200" b="0" i="0">
                <a:solidFill>
                  <a:srgbClr val="000000"/>
                </a:solidFill>
                <a:effectLst/>
                <a:latin typeface="Calibri" panose="020F0502020204030204" pitchFamily="34" charset="0"/>
              </a:rPr>
              <a:t>MARC:</a:t>
            </a:r>
          </a:p>
          <a:p>
            <a:pPr marL="0" lvl="0" indent="0" algn="l" rtl="0" fontAlgn="base">
              <a:buFont typeface="Arial" panose="020B0604020202020204" pitchFamily="34" charset="0"/>
              <a:buNone/>
            </a:pPr>
            <a:r>
              <a:rPr lang="en-US" sz="1200" b="0" i="0">
                <a:solidFill>
                  <a:srgbClr val="000000"/>
                </a:solidFill>
                <a:effectLst/>
                <a:latin typeface="Calibri" panose="020F0502020204030204" pitchFamily="34" charset="0"/>
              </a:rPr>
              <a:t>@ start:</a:t>
            </a:r>
          </a:p>
          <a:p>
            <a:pPr marL="285750" lvl="0" indent="-285750" algn="l" rtl="0" fontAlgn="base">
              <a:buFont typeface="Arial" panose="020B0604020202020204" pitchFamily="34" charset="0"/>
              <a:buChar char="•"/>
            </a:pPr>
            <a:r>
              <a:rPr lang="en-CA" sz="1800" b="0" i="0">
                <a:solidFill>
                  <a:srgbClr val="000000"/>
                </a:solidFill>
                <a:effectLst/>
                <a:latin typeface="Calibri" panose="020F0502020204030204" pitchFamily="34" charset="0"/>
              </a:rPr>
              <a:t>Good morning and thank you for joining our webinar on ERA’s Energy Savings for Business Program.</a:t>
            </a:r>
          </a:p>
          <a:p>
            <a:pPr marL="285750" lvl="0" indent="-285750" algn="l" rtl="0" fontAlgn="base">
              <a:buFont typeface="Arial" panose="020B0604020202020204" pitchFamily="34" charset="0"/>
              <a:buChar char="•"/>
            </a:pPr>
            <a:r>
              <a:rPr lang="en-CA" sz="1800" b="0" i="0">
                <a:solidFill>
                  <a:srgbClr val="000000"/>
                </a:solidFill>
                <a:effectLst/>
                <a:latin typeface="Calibri" panose="020F0502020204030204" pitchFamily="34" charset="0"/>
              </a:rPr>
              <a:t>We’re glad you could join us so we can share this great opportunity with you. </a:t>
            </a:r>
          </a:p>
          <a:p>
            <a:pPr marL="285750" lvl="0" indent="-285750" algn="l" rtl="0" fontAlgn="base">
              <a:buFont typeface="Arial" panose="020B0604020202020204" pitchFamily="34" charset="0"/>
              <a:buChar char="•"/>
            </a:pPr>
            <a:r>
              <a:rPr lang="en-CA" sz="1800" b="0" i="0">
                <a:solidFill>
                  <a:srgbClr val="000000"/>
                </a:solidFill>
                <a:effectLst/>
                <a:latin typeface="Calibri" panose="020F0502020204030204" pitchFamily="34" charset="0"/>
              </a:rPr>
              <a:t>We believe the program can help your company save on the bottom line, increase the value of your buildings, create jobs in Alberta and make a real difference in GHG reductions in Alberta. Hopefully today’s discussion can help you prepare to take full advantage of the program when it launches.</a:t>
            </a:r>
            <a:endParaRPr lang="en-US" sz="1800" b="0" i="0">
              <a:solidFill>
                <a:srgbClr val="000000"/>
              </a:solidFill>
              <a:effectLst/>
              <a:latin typeface="Calibri" panose="020F0502020204030204" pitchFamily="34" charset="0"/>
            </a:endParaRPr>
          </a:p>
          <a:p>
            <a:endParaRPr lang="en-CA"/>
          </a:p>
        </p:txBody>
      </p:sp>
      <p:sp>
        <p:nvSpPr>
          <p:cNvPr id="4" name="Slide Number Placeholder 3"/>
          <p:cNvSpPr>
            <a:spLocks noGrp="1"/>
          </p:cNvSpPr>
          <p:nvPr>
            <p:ph type="sldNum" sz="quarter" idx="5"/>
          </p:nvPr>
        </p:nvSpPr>
        <p:spPr>
          <a:xfrm>
            <a:off x="3895630" y="8685213"/>
            <a:ext cx="2971800" cy="458787"/>
          </a:xfrm>
        </p:spPr>
        <p:txBody>
          <a:bodyPr/>
          <a:lstStyle/>
          <a:p>
            <a:fld id="{3FE0E8B1-D26F-4DB3-BA37-2FC8E07FB7D5}" type="slidenum">
              <a:rPr lang="en-CA" smtClean="0"/>
              <a:t>2</a:t>
            </a:fld>
            <a:endParaRPr lang="en-CA"/>
          </a:p>
        </p:txBody>
      </p:sp>
    </p:spTree>
    <p:extLst>
      <p:ext uri="{BB962C8B-B14F-4D97-AF65-F5344CB8AC3E}">
        <p14:creationId xmlns:p14="http://schemas.microsoft.com/office/powerpoint/2010/main" val="34852010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t>MARC:</a:t>
            </a:r>
          </a:p>
          <a:p>
            <a:pPr marL="171450" indent="-171450">
              <a:buFont typeface="Arial" panose="020B0604020202020204" pitchFamily="34" charset="0"/>
              <a:buChar char="•"/>
            </a:pPr>
            <a:r>
              <a:rPr lang="en-US"/>
              <a:t>Next, I wanted to talk about how participants apply for ESB incentives when the program launches.</a:t>
            </a:r>
          </a:p>
          <a:p>
            <a:pPr marL="171450" indent="-171450">
              <a:buFont typeface="Arial" panose="020B0604020202020204" pitchFamily="34" charset="0"/>
              <a:buChar char="•"/>
            </a:pPr>
            <a:r>
              <a:rPr lang="en-US"/>
              <a:t>Recognizing that time is money to businesses, we’ve put a lot of thought into making the application process as streamlined as possible. </a:t>
            </a:r>
          </a:p>
          <a:p>
            <a:pPr marL="628650" lvl="1" indent="-171450">
              <a:buFont typeface="Arial" panose="020B0604020202020204" pitchFamily="34" charset="0"/>
              <a:buChar char="•"/>
            </a:pPr>
            <a:r>
              <a:rPr lang="en-US"/>
              <a:t>All applications will be managed through an easy-to-use online tool and the web forms will be simple and straight-forward to navigate. </a:t>
            </a:r>
          </a:p>
          <a:p>
            <a:pPr marL="628650" lvl="1" indent="-171450">
              <a:buFont typeface="Arial" panose="020B0604020202020204" pitchFamily="34" charset="0"/>
              <a:buChar char="•"/>
            </a:pPr>
            <a:endParaRPr lang="en-US"/>
          </a:p>
          <a:p>
            <a:pPr marL="171450" indent="-171450">
              <a:buFont typeface="Arial" panose="020B0604020202020204" pitchFamily="34" charset="0"/>
              <a:buChar char="•"/>
            </a:pPr>
            <a:r>
              <a:rPr lang="en-US"/>
              <a:t>The application process itself will be broken down into 2 core stages:</a:t>
            </a:r>
          </a:p>
          <a:p>
            <a:pPr marL="628650" lvl="1" indent="-171450">
              <a:buFont typeface="Arial" panose="020B0604020202020204" pitchFamily="34" charset="0"/>
              <a:buChar char="•"/>
            </a:pPr>
            <a:r>
              <a:rPr lang="en-US">
                <a:highlight>
                  <a:srgbClr val="FFFF00"/>
                </a:highlight>
              </a:rPr>
              <a:t>The first stage is the project pre-approval.</a:t>
            </a:r>
          </a:p>
          <a:p>
            <a:pPr marL="1143000" lvl="2" indent="-228600">
              <a:lnSpc>
                <a:spcPct val="107000"/>
              </a:lnSpc>
              <a:spcAft>
                <a:spcPts val="800"/>
              </a:spcAft>
              <a:buFont typeface="Arial" panose="020B0604020202020204" pitchFamily="34" charset="0"/>
              <a:buChar char="•"/>
              <a:tabLst>
                <a:tab pos="1371600" algn="l"/>
              </a:tabLst>
            </a:pPr>
            <a:r>
              <a:rPr lang="en-US" sz="1800">
                <a:effectLst/>
                <a:latin typeface="Calibri" panose="020F0502020204030204" pitchFamily="34" charset="0"/>
                <a:ea typeface="Calibri" panose="020F0502020204030204" pitchFamily="34" charset="0"/>
                <a:cs typeface="Times New Roman" panose="02020603050405020304" pitchFamily="18" charset="0"/>
              </a:rPr>
              <a:t>Early in the project life, applicants will submit a project for pre-approval at which time eligibility and scope will be reviewed.</a:t>
            </a:r>
            <a:endParaRPr lang="en-CA" sz="1800">
              <a:effectLst/>
              <a:latin typeface="Calibri" panose="020F0502020204030204" pitchFamily="34" charset="0"/>
              <a:ea typeface="Calibri" panose="020F0502020204030204" pitchFamily="34" charset="0"/>
              <a:cs typeface="Times New Roman" panose="02020603050405020304" pitchFamily="18" charset="0"/>
            </a:endParaRPr>
          </a:p>
          <a:p>
            <a:pPr marL="1143000" lvl="2" indent="-228600">
              <a:lnSpc>
                <a:spcPct val="107000"/>
              </a:lnSpc>
              <a:spcAft>
                <a:spcPts val="800"/>
              </a:spcAft>
              <a:buFont typeface="Arial" panose="020B0604020202020204" pitchFamily="34" charset="0"/>
              <a:buChar char="•"/>
              <a:tabLst>
                <a:tab pos="1371600" algn="l"/>
              </a:tabLst>
            </a:pPr>
            <a:r>
              <a:rPr lang="en-US" sz="1800">
                <a:effectLst/>
                <a:latin typeface="Calibri" panose="020F0502020204030204" pitchFamily="34" charset="0"/>
                <a:ea typeface="Calibri" panose="020F0502020204030204" pitchFamily="34" charset="0"/>
                <a:cs typeface="Times New Roman" panose="02020603050405020304" pitchFamily="18" charset="0"/>
              </a:rPr>
              <a:t>Pre-approved projects will then have funds reserved and will be allotted a set period of time to complete the installation (for example, 6 months)</a:t>
            </a:r>
          </a:p>
          <a:p>
            <a:pPr marL="1143000" lvl="2" indent="-228600">
              <a:lnSpc>
                <a:spcPct val="107000"/>
              </a:lnSpc>
              <a:spcAft>
                <a:spcPts val="800"/>
              </a:spcAft>
              <a:buFont typeface="Arial" panose="020B0604020202020204" pitchFamily="34" charset="0"/>
              <a:buChar char="•"/>
              <a:tabLst>
                <a:tab pos="1371600" algn="l"/>
              </a:tabLst>
            </a:pPr>
            <a:r>
              <a:rPr lang="en-CA" sz="1800">
                <a:effectLst/>
                <a:latin typeface="Calibri" panose="020F0502020204030204" pitchFamily="34" charset="0"/>
                <a:ea typeface="Calibri" panose="020F0502020204030204" pitchFamily="34" charset="0"/>
                <a:cs typeface="Times New Roman" panose="02020603050405020304" pitchFamily="18" charset="0"/>
              </a:rPr>
              <a:t>It’s important to note, once the program launches, all projects must receive pre-approval prior to </a:t>
            </a:r>
            <a:r>
              <a:rPr lang="en-US" sz="1800"/>
              <a:t>incurring any eligible expenses</a:t>
            </a:r>
            <a:endParaRPr lang="en-CA" sz="1800">
              <a:effectLst/>
              <a:latin typeface="Calibri" panose="020F0502020204030204" pitchFamily="34" charset="0"/>
              <a:ea typeface="Calibri" panose="020F0502020204030204" pitchFamily="34" charset="0"/>
              <a:cs typeface="Times New Roman" panose="02020603050405020304" pitchFamily="18" charset="0"/>
            </a:endParaRPr>
          </a:p>
          <a:p>
            <a:pPr marL="628650" lvl="1" indent="-171450">
              <a:buFont typeface="Arial" panose="020B0604020202020204" pitchFamily="34" charset="0"/>
              <a:buChar char="•"/>
            </a:pPr>
            <a:r>
              <a:rPr lang="en-US">
                <a:highlight>
                  <a:srgbClr val="FFFF00"/>
                </a:highlight>
              </a:rPr>
              <a:t> The second stage is the Completion approval </a:t>
            </a:r>
          </a:p>
          <a:p>
            <a:pPr marL="1085850" lvl="2" indent="-171450">
              <a:buFont typeface="Arial" panose="020B0604020202020204" pitchFamily="34" charset="0"/>
              <a:buChar char="•"/>
            </a:pPr>
            <a:r>
              <a:rPr lang="en-US">
                <a:highlight>
                  <a:srgbClr val="FFFF00"/>
                </a:highlight>
              </a:rPr>
              <a:t>Once a project is installed and operational, participants will submit all required documentation for final review</a:t>
            </a:r>
          </a:p>
          <a:p>
            <a:pPr marL="1085850" lvl="2" indent="-171450">
              <a:buFont typeface="Arial" panose="020B0604020202020204" pitchFamily="34" charset="0"/>
              <a:buChar char="•"/>
            </a:pPr>
            <a:r>
              <a:rPr lang="en-US">
                <a:highlight>
                  <a:srgbClr val="FFFF00"/>
                </a:highlight>
              </a:rPr>
              <a:t>Virtual or in-person site visits will be completed for a randomized sample of projects at this time</a:t>
            </a:r>
          </a:p>
          <a:p>
            <a:pPr marL="1085850" lvl="2" indent="-171450">
              <a:buFont typeface="Arial" panose="020B0604020202020204" pitchFamily="34" charset="0"/>
              <a:buChar char="•"/>
            </a:pPr>
            <a:r>
              <a:rPr lang="en-US">
                <a:highlight>
                  <a:srgbClr val="FFFF00"/>
                </a:highlight>
              </a:rPr>
              <a:t>Projects that are approved as “complete” will then receive incentive payments</a:t>
            </a:r>
            <a:endParaRPr lang="en-US"/>
          </a:p>
          <a:p>
            <a:pPr marL="171450" indent="-171450">
              <a:buFont typeface="Arial" panose="020B0604020202020204" pitchFamily="34" charset="0"/>
              <a:buChar char="•"/>
            </a:pPr>
            <a:endParaRPr lang="en-US"/>
          </a:p>
        </p:txBody>
      </p:sp>
      <p:sp>
        <p:nvSpPr>
          <p:cNvPr id="4" name="Slide Number Placeholder 3"/>
          <p:cNvSpPr>
            <a:spLocks noGrp="1"/>
          </p:cNvSpPr>
          <p:nvPr>
            <p:ph type="sldNum" sz="quarter" idx="5"/>
          </p:nvPr>
        </p:nvSpPr>
        <p:spPr/>
        <p:txBody>
          <a:bodyPr/>
          <a:lstStyle/>
          <a:p>
            <a:fld id="{3FE0E8B1-D26F-4DB3-BA37-2FC8E07FB7D5}" type="slidenum">
              <a:rPr lang="en-CA" smtClean="0"/>
              <a:t>20</a:t>
            </a:fld>
            <a:endParaRPr lang="en-CA"/>
          </a:p>
        </p:txBody>
      </p:sp>
    </p:spTree>
    <p:extLst>
      <p:ext uri="{BB962C8B-B14F-4D97-AF65-F5344CB8AC3E}">
        <p14:creationId xmlns:p14="http://schemas.microsoft.com/office/powerpoint/2010/main" val="235987966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t>To make it more clear, this visual shows the typical flow of a participant through the program,  (although individual processes may vary)</a:t>
            </a:r>
          </a:p>
          <a:p>
            <a:endParaRPr lang="en-CA"/>
          </a:p>
          <a:p>
            <a:pPr marL="171450" indent="-171450">
              <a:buFont typeface="Arial" panose="020B0604020202020204" pitchFamily="34" charset="0"/>
              <a:buChar char="•"/>
            </a:pPr>
            <a:r>
              <a:rPr lang="en-CA"/>
              <a:t>There may be some preliminary work not shown on this figure, but once a participant has a project in mind, </a:t>
            </a:r>
            <a:r>
              <a:rPr lang="en-CA" b="1"/>
              <a:t>the first step is typically to select a primary contractor</a:t>
            </a:r>
            <a:r>
              <a:rPr lang="en-CA"/>
              <a:t>.</a:t>
            </a:r>
          </a:p>
          <a:p>
            <a:pPr marL="171450" indent="-171450">
              <a:buFont typeface="Arial" panose="020B0604020202020204" pitchFamily="34" charset="0"/>
              <a:buChar char="•"/>
            </a:pPr>
            <a:r>
              <a:rPr lang="en-CA"/>
              <a:t>If the contractor is new to the program, the </a:t>
            </a:r>
            <a:r>
              <a:rPr lang="en-CA" b="1"/>
              <a:t>contractor will then register. </a:t>
            </a:r>
            <a:r>
              <a:rPr lang="en-CA"/>
              <a:t>However, if they’re already an Eligible Contractor, this step can be skipped.</a:t>
            </a:r>
          </a:p>
          <a:p>
            <a:pPr marL="171450" indent="-171450">
              <a:buFont typeface="Arial" panose="020B0604020202020204" pitchFamily="34" charset="0"/>
              <a:buChar char="•"/>
            </a:pPr>
            <a:r>
              <a:rPr lang="en-CA"/>
              <a:t>From there, the project is planned; including any system design and equipment selection. When the necessary details are finalized, the project </a:t>
            </a:r>
            <a:r>
              <a:rPr lang="en-CA" b="1"/>
              <a:t>can submitted for pre-approval</a:t>
            </a:r>
            <a:r>
              <a:rPr lang="en-CA"/>
              <a:t>.</a:t>
            </a:r>
          </a:p>
          <a:p>
            <a:pPr marL="171450" indent="-171450">
              <a:buFont typeface="Arial" panose="020B0604020202020204" pitchFamily="34" charset="0"/>
              <a:buChar char="•"/>
            </a:pPr>
            <a:r>
              <a:rPr lang="en-CA"/>
              <a:t>The application will be reviewed, and if it meets the program requirements, </a:t>
            </a:r>
            <a:r>
              <a:rPr lang="en-CA" b="1"/>
              <a:t>a formal pre-approval </a:t>
            </a:r>
            <a:r>
              <a:rPr lang="en-CA"/>
              <a:t>will be issued along with a funding reservation.</a:t>
            </a:r>
          </a:p>
          <a:p>
            <a:pPr marL="171450" indent="-171450">
              <a:buFont typeface="Arial" panose="020B0604020202020204" pitchFamily="34" charset="0"/>
              <a:buChar char="•"/>
            </a:pPr>
            <a:r>
              <a:rPr lang="en-CA"/>
              <a:t>At that time, the participant will be required to </a:t>
            </a:r>
            <a:r>
              <a:rPr lang="en-CA" b="1"/>
              <a:t>accept the program terms and conditions </a:t>
            </a:r>
            <a:r>
              <a:rPr lang="en-CA"/>
              <a:t>and can proceed to purchase and install all associated equipment as per the submission. </a:t>
            </a:r>
          </a:p>
          <a:p>
            <a:pPr marL="171450" indent="-171450">
              <a:buFont typeface="Arial" panose="020B0604020202020204" pitchFamily="34" charset="0"/>
              <a:buChar char="•"/>
            </a:pPr>
            <a:r>
              <a:rPr lang="en-CA"/>
              <a:t>Once the project is completed and fully operational (including any permitting required outside of the program), </a:t>
            </a:r>
            <a:r>
              <a:rPr lang="en-CA" b="1"/>
              <a:t>all required completion documentation </a:t>
            </a:r>
            <a:r>
              <a:rPr lang="en-CA"/>
              <a:t>will be submitted for a completion review.</a:t>
            </a:r>
          </a:p>
          <a:p>
            <a:pPr marL="171450" indent="-171450">
              <a:buFont typeface="Arial" panose="020B0604020202020204" pitchFamily="34" charset="0"/>
              <a:buChar char="•"/>
            </a:pPr>
            <a:r>
              <a:rPr lang="en-CA"/>
              <a:t>The program team will then </a:t>
            </a:r>
            <a:r>
              <a:rPr lang="en-CA" b="1"/>
              <a:t>conduct a completion review, </a:t>
            </a:r>
            <a:r>
              <a:rPr lang="en-CA"/>
              <a:t>including </a:t>
            </a:r>
            <a:r>
              <a:rPr lang="en-CA" b="1"/>
              <a:t>virtual or on-site inspections </a:t>
            </a:r>
            <a:r>
              <a:rPr lang="en-CA"/>
              <a:t>for a randomized sample of projects.</a:t>
            </a:r>
          </a:p>
          <a:p>
            <a:pPr marL="171450" indent="-171450">
              <a:buFont typeface="Arial" panose="020B0604020202020204" pitchFamily="34" charset="0"/>
              <a:buChar char="•"/>
            </a:pPr>
            <a:r>
              <a:rPr lang="en-CA"/>
              <a:t>If everything checks out and was completed as approved, the project will receive a </a:t>
            </a:r>
            <a:r>
              <a:rPr lang="en-CA" b="1"/>
              <a:t>Completion Approval</a:t>
            </a:r>
            <a:r>
              <a:rPr lang="en-CA"/>
              <a:t> and </a:t>
            </a:r>
            <a:r>
              <a:rPr lang="en-CA" b="1"/>
              <a:t>incentive payments </a:t>
            </a:r>
            <a:r>
              <a:rPr lang="en-CA"/>
              <a:t>will be issued through electronic fund transfers. </a:t>
            </a:r>
          </a:p>
          <a:p>
            <a:pPr marL="171450" indent="-171450">
              <a:buFont typeface="Arial" panose="020B0604020202020204" pitchFamily="34" charset="0"/>
              <a:buChar char="•"/>
            </a:pPr>
            <a:r>
              <a:rPr lang="en-CA" b="0"/>
              <a:t>… and with that, the project is complete!</a:t>
            </a:r>
          </a:p>
          <a:p>
            <a:endParaRPr lang="en-CA" b="1"/>
          </a:p>
          <a:p>
            <a:endParaRPr lang="en-CA"/>
          </a:p>
        </p:txBody>
      </p:sp>
      <p:sp>
        <p:nvSpPr>
          <p:cNvPr id="4" name="Slide Number Placeholder 3"/>
          <p:cNvSpPr>
            <a:spLocks noGrp="1"/>
          </p:cNvSpPr>
          <p:nvPr>
            <p:ph type="sldNum" sz="quarter" idx="5"/>
          </p:nvPr>
        </p:nvSpPr>
        <p:spPr/>
        <p:txBody>
          <a:bodyPr/>
          <a:lstStyle/>
          <a:p>
            <a:fld id="{3FE0E8B1-D26F-4DB3-BA37-2FC8E07FB7D5}" type="slidenum">
              <a:rPr lang="en-CA" smtClean="0"/>
              <a:t>21</a:t>
            </a:fld>
            <a:endParaRPr lang="en-CA"/>
          </a:p>
        </p:txBody>
      </p:sp>
    </p:spTree>
    <p:extLst>
      <p:ext uri="{BB962C8B-B14F-4D97-AF65-F5344CB8AC3E}">
        <p14:creationId xmlns:p14="http://schemas.microsoft.com/office/powerpoint/2010/main" val="7310987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800">
                <a:effectLst/>
                <a:latin typeface="Calibri" panose="020F0502020204030204" pitchFamily="34" charset="0"/>
                <a:ea typeface="Calibri" panose="020F0502020204030204" pitchFamily="34" charset="0"/>
              </a:rPr>
              <a:t>This next slide covers timelines for some of the key program milestones. </a:t>
            </a:r>
          </a:p>
          <a:p>
            <a:pPr marL="285750" indent="-285750">
              <a:buFont typeface="Arial" panose="020B0604020202020204" pitchFamily="34" charset="0"/>
              <a:buChar char="•"/>
            </a:pPr>
            <a:r>
              <a:rPr lang="en-US" sz="1800">
                <a:effectLst/>
                <a:latin typeface="Calibri" panose="020F0502020204030204" pitchFamily="34" charset="0"/>
                <a:ea typeface="Calibri" panose="020F0502020204030204" pitchFamily="34" charset="0"/>
              </a:rPr>
              <a:t>As you likely already know, the program was </a:t>
            </a:r>
            <a:r>
              <a:rPr lang="en-US" sz="1800" b="1">
                <a:effectLst/>
                <a:latin typeface="Calibri" panose="020F0502020204030204" pitchFamily="34" charset="0"/>
                <a:ea typeface="Calibri" panose="020F0502020204030204" pitchFamily="34" charset="0"/>
              </a:rPr>
              <a:t>announced formally on November 2nd</a:t>
            </a:r>
            <a:r>
              <a:rPr lang="en-US" sz="1800">
                <a:effectLst/>
                <a:latin typeface="Calibri" panose="020F0502020204030204" pitchFamily="34" charset="0"/>
                <a:ea typeface="Calibri" panose="020F0502020204030204" pitchFamily="34" charset="0"/>
              </a:rPr>
              <a:t>, and from then until the program launch, we will be accepting expressions of interest on our webpage.</a:t>
            </a:r>
          </a:p>
          <a:p>
            <a:pPr marL="285750" indent="-285750">
              <a:buFont typeface="Arial" panose="020B0604020202020204" pitchFamily="34" charset="0"/>
              <a:buChar char="•"/>
            </a:pPr>
            <a:r>
              <a:rPr lang="en-US" sz="1800">
                <a:effectLst/>
                <a:latin typeface="Calibri" panose="020F0502020204030204" pitchFamily="34" charset="0"/>
                <a:ea typeface="Calibri" panose="020F0502020204030204" pitchFamily="34" charset="0"/>
              </a:rPr>
              <a:t>We know there is a lot of demand for this program and we hope the announcement motivated folks to start thinking about potential projects. </a:t>
            </a:r>
          </a:p>
          <a:p>
            <a:pPr marL="285750" indent="-285750">
              <a:buFont typeface="Arial" panose="020B0604020202020204" pitchFamily="34" charset="0"/>
              <a:buChar char="•"/>
            </a:pPr>
            <a:r>
              <a:rPr lang="en-US" sz="1800">
                <a:effectLst/>
                <a:latin typeface="Calibri" panose="020F0502020204030204" pitchFamily="34" charset="0"/>
                <a:ea typeface="Calibri" panose="020F0502020204030204" pitchFamily="34" charset="0"/>
              </a:rPr>
              <a:t>We will have the program open to accept applications by February 1, 2020, and we are working very hard behind the scenes to get the it launched even sooner if possible. We will provide any updates to timelines as we approach launch. </a:t>
            </a:r>
          </a:p>
          <a:p>
            <a:pPr marL="285750" indent="-285750">
              <a:buFont typeface="Arial" panose="020B0604020202020204" pitchFamily="34" charset="0"/>
              <a:buChar char="•"/>
            </a:pPr>
            <a:r>
              <a:rPr lang="en-US" sz="1800">
                <a:effectLst/>
                <a:latin typeface="Calibri" panose="020F0502020204030204" pitchFamily="34" charset="0"/>
                <a:ea typeface="Calibri" panose="020F0502020204030204" pitchFamily="34" charset="0"/>
              </a:rPr>
              <a:t>As I mentioned earlier, we’re also hoping to get started with contractor registration before the program launches.</a:t>
            </a:r>
          </a:p>
          <a:p>
            <a:pPr marL="285750" indent="-285750">
              <a:buFont typeface="Arial" panose="020B0604020202020204" pitchFamily="34" charset="0"/>
              <a:buChar char="•"/>
            </a:pPr>
            <a:r>
              <a:rPr lang="en-US" sz="1800">
                <a:effectLst/>
                <a:latin typeface="Calibri" panose="020F0502020204030204" pitchFamily="34" charset="0"/>
              </a:rPr>
              <a:t>Following the official program launch, we will be hosting additional webinars to walk through the application process in more detail, how to use the online portal, and to cover additional details for eligible contractor onboarding &amp; contractor resources. </a:t>
            </a:r>
          </a:p>
          <a:p>
            <a:pPr marL="0" indent="0">
              <a:buFont typeface="Arial" panose="020B0604020202020204" pitchFamily="34" charset="0"/>
              <a:buNone/>
            </a:pPr>
            <a:r>
              <a:rPr lang="en-US" sz="1800">
                <a:effectLst/>
                <a:latin typeface="Calibri" panose="020F0502020204030204" pitchFamily="34" charset="0"/>
              </a:rPr>
              <a:t>As I mentioned earlier, the program will </a:t>
            </a:r>
            <a:r>
              <a:rPr lang="en-US" sz="1800" b="1">
                <a:effectLst/>
                <a:latin typeface="Calibri" panose="020F0502020204030204" pitchFamily="34" charset="0"/>
              </a:rPr>
              <a:t>remain open continuously</a:t>
            </a:r>
            <a:r>
              <a:rPr lang="en-US" sz="1800">
                <a:effectLst/>
                <a:latin typeface="Calibri" panose="020F0502020204030204" pitchFamily="34" charset="0"/>
              </a:rPr>
              <a:t> for new project applications until the budget is fully allocated. How quickly this happens will really depend on the volume and complexity of applications we get, but we expect it to be open for 6-12 months following the program launch. </a:t>
            </a:r>
          </a:p>
          <a:p>
            <a:pPr marL="0" indent="0">
              <a:buFont typeface="Arial" panose="020B0604020202020204" pitchFamily="34" charset="0"/>
              <a:buNone/>
            </a:pPr>
            <a:r>
              <a:rPr lang="en-US" sz="1800">
                <a:effectLst/>
                <a:latin typeface="Calibri" panose="020F0502020204030204" pitchFamily="34" charset="0"/>
              </a:rPr>
              <a:t>However, as this program reserves funding for incentives on a first-come, first-served basis, we recommend you get your applications in as soon as you can. </a:t>
            </a:r>
            <a:endParaRPr lang="en-CA"/>
          </a:p>
        </p:txBody>
      </p:sp>
      <p:sp>
        <p:nvSpPr>
          <p:cNvPr id="4" name="Slide Number Placeholder 3"/>
          <p:cNvSpPr>
            <a:spLocks noGrp="1"/>
          </p:cNvSpPr>
          <p:nvPr>
            <p:ph type="sldNum" sz="quarter" idx="5"/>
          </p:nvPr>
        </p:nvSpPr>
        <p:spPr/>
        <p:txBody>
          <a:bodyPr/>
          <a:lstStyle/>
          <a:p>
            <a:fld id="{3FE0E8B1-D26F-4DB3-BA37-2FC8E07FB7D5}" type="slidenum">
              <a:rPr lang="en-CA" smtClean="0"/>
              <a:t>22</a:t>
            </a:fld>
            <a:endParaRPr lang="en-CA"/>
          </a:p>
        </p:txBody>
      </p:sp>
    </p:spTree>
    <p:extLst>
      <p:ext uri="{BB962C8B-B14F-4D97-AF65-F5344CB8AC3E}">
        <p14:creationId xmlns:p14="http://schemas.microsoft.com/office/powerpoint/2010/main" val="423285554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a:effectLst/>
                <a:latin typeface="Calibri" panose="020F0502020204030204" pitchFamily="34" charset="0"/>
                <a:ea typeface="Calibri" panose="020F0502020204030204" pitchFamily="34" charset="0"/>
                <a:cs typeface="Times New Roman" panose="02020603050405020304" pitchFamily="18" charset="0"/>
              </a:rPr>
              <a:t>As we prepare to launch, we highly encourage interested businesses and contractors to submit an </a:t>
            </a:r>
            <a:r>
              <a:rPr lang="en-US" sz="1800" b="1">
                <a:effectLst/>
                <a:latin typeface="Calibri" panose="020F0502020204030204" pitchFamily="34" charset="0"/>
                <a:ea typeface="Calibri" panose="020F0502020204030204" pitchFamily="34" charset="0"/>
                <a:cs typeface="Times New Roman" panose="02020603050405020304" pitchFamily="18" charset="0"/>
              </a:rPr>
              <a:t>expression of interest. </a:t>
            </a:r>
            <a:r>
              <a:rPr lang="en-US" sz="1050">
                <a:effectLst/>
                <a:latin typeface="Calibri" panose="020F0502020204030204" pitchFamily="34" charset="0"/>
                <a:ea typeface="Calibri" panose="020F0502020204030204" pitchFamily="34" charset="0"/>
                <a:cs typeface="Times New Roman" panose="02020603050405020304" pitchFamily="18" charset="0"/>
              </a:rPr>
              <a:t>By doing so y</a:t>
            </a:r>
            <a:r>
              <a:rPr lang="en-US" sz="1800"/>
              <a:t>ou will be placed on the program mailing list and this is the best way to receive updates and announcements related to the program. </a:t>
            </a:r>
            <a:r>
              <a:rPr lang="en-US" sz="1800">
                <a:effectLst/>
                <a:latin typeface="Calibri" panose="020F0502020204030204" pitchFamily="34" charset="0"/>
                <a:ea typeface="Calibri" panose="020F0502020204030204" pitchFamily="34" charset="0"/>
                <a:cs typeface="Times New Roman" panose="02020603050405020304" pitchFamily="18" charset="0"/>
              </a:rPr>
              <a:t>The form is quick to fill out and found at the bottom of the ESB webpage.</a:t>
            </a:r>
          </a:p>
          <a:p>
            <a:pPr marL="171450" indent="-171450">
              <a:buFont typeface="Arial" panose="020B0604020202020204" pitchFamily="34" charset="0"/>
              <a:buChar char="•"/>
            </a:pP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171450" indent="-171450">
              <a:buFont typeface="Arial" panose="020B0604020202020204" pitchFamily="34" charset="0"/>
              <a:buChar char="•"/>
            </a:pPr>
            <a:r>
              <a:rPr lang="en-US" sz="1800">
                <a:effectLst/>
                <a:latin typeface="Calibri" panose="020F0502020204030204" pitchFamily="34" charset="0"/>
                <a:ea typeface="Calibri" panose="020F0502020204030204" pitchFamily="34" charset="0"/>
                <a:cs typeface="Times New Roman" panose="02020603050405020304" pitchFamily="18" charset="0"/>
              </a:rPr>
              <a:t>Just to be clear: submitting an expression of interested </a:t>
            </a:r>
            <a:r>
              <a:rPr lang="en-US" sz="1800" b="1">
                <a:effectLst/>
                <a:latin typeface="Calibri" panose="020F0502020204030204" pitchFamily="34" charset="0"/>
                <a:ea typeface="Calibri" panose="020F0502020204030204" pitchFamily="34" charset="0"/>
                <a:cs typeface="Times New Roman" panose="02020603050405020304" pitchFamily="18" charset="0"/>
              </a:rPr>
              <a:t>does not </a:t>
            </a:r>
            <a:r>
              <a:rPr lang="en-US" sz="1800">
                <a:effectLst/>
                <a:latin typeface="Calibri" panose="020F0502020204030204" pitchFamily="34" charset="0"/>
                <a:ea typeface="Calibri" panose="020F0502020204030204" pitchFamily="34" charset="0"/>
                <a:cs typeface="Times New Roman" panose="02020603050405020304" pitchFamily="18" charset="0"/>
              </a:rPr>
              <a:t>have any effect on your future applications, nor does it reserve funds in any way. </a:t>
            </a:r>
          </a:p>
          <a:p>
            <a:pPr marL="171450" indent="-171450">
              <a:buFont typeface="Arial" panose="020B0604020202020204" pitchFamily="34" charset="0"/>
              <a:buChar char="•"/>
            </a:pP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a:solidFill>
                  <a:srgbClr val="000000"/>
                </a:solidFill>
                <a:effectLst/>
                <a:latin typeface="Calibri" panose="020F0502020204030204" pitchFamily="34" charset="0"/>
                <a:ea typeface="Calibri" panose="020F0502020204030204" pitchFamily="34" charset="0"/>
              </a:rPr>
              <a:t>As mentioned, the program is still being finalized and we will have more information in the coming months. All participating projects will be subject to the program terms and conditions published at the time of application submission.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a:solidFill>
                  <a:srgbClr val="000000"/>
                </a:solidFill>
                <a:effectLst/>
                <a:latin typeface="Calibri" panose="020F0502020204030204" pitchFamily="34" charset="0"/>
                <a:ea typeface="Calibri" panose="020F0502020204030204" pitchFamily="34" charset="0"/>
              </a:rPr>
              <a:t>so please be aware that what we covered today </a:t>
            </a:r>
            <a:r>
              <a:rPr lang="en-US" sz="1200" b="1">
                <a:solidFill>
                  <a:srgbClr val="000000"/>
                </a:solidFill>
                <a:effectLst/>
                <a:latin typeface="Calibri" panose="020F0502020204030204" pitchFamily="34" charset="0"/>
                <a:ea typeface="Calibri" panose="020F0502020204030204" pitchFamily="34" charset="0"/>
              </a:rPr>
              <a:t>may be subject to change </a:t>
            </a:r>
            <a:r>
              <a:rPr lang="en-US" sz="1200">
                <a:solidFill>
                  <a:srgbClr val="000000"/>
                </a:solidFill>
                <a:effectLst/>
                <a:latin typeface="Calibri" panose="020F0502020204030204" pitchFamily="34" charset="0"/>
                <a:ea typeface="Calibri" panose="020F0502020204030204" pitchFamily="34" charset="0"/>
              </a:rPr>
              <a:t>up until the Terms and Conditions are published. I thank you for your patience as we finalize the details.</a:t>
            </a:r>
            <a:endParaRPr lang="en-CA"/>
          </a:p>
          <a:p>
            <a:pPr marL="171450" indent="-171450">
              <a:buFont typeface="Arial" panose="020B0604020202020204" pitchFamily="34" charset="0"/>
              <a:buChar char="•"/>
            </a:pPr>
            <a:endParaRPr lang="en-CA"/>
          </a:p>
        </p:txBody>
      </p:sp>
      <p:sp>
        <p:nvSpPr>
          <p:cNvPr id="4" name="Slide Number Placeholder 3"/>
          <p:cNvSpPr>
            <a:spLocks noGrp="1"/>
          </p:cNvSpPr>
          <p:nvPr>
            <p:ph type="sldNum" sz="quarter" idx="5"/>
          </p:nvPr>
        </p:nvSpPr>
        <p:spPr/>
        <p:txBody>
          <a:bodyPr/>
          <a:lstStyle/>
          <a:p>
            <a:fld id="{3FE0E8B1-D26F-4DB3-BA37-2FC8E07FB7D5}" type="slidenum">
              <a:rPr lang="en-CA" smtClean="0"/>
              <a:t>23</a:t>
            </a:fld>
            <a:endParaRPr lang="en-CA"/>
          </a:p>
        </p:txBody>
      </p:sp>
    </p:spTree>
    <p:extLst>
      <p:ext uri="{BB962C8B-B14F-4D97-AF65-F5344CB8AC3E}">
        <p14:creationId xmlns:p14="http://schemas.microsoft.com/office/powerpoint/2010/main" val="24436749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a:highlight>
                  <a:srgbClr val="FFFF00"/>
                </a:highlight>
                <a:latin typeface="DIN Pro Medium"/>
              </a:rPr>
              <a:t>With the formal part of the webinar is complete. I wanted to start the question period by addressing some of the common questions we have been receiving since the program launched:</a:t>
            </a:r>
          </a:p>
          <a:p>
            <a:endParaRPr lang="en-US" sz="2000">
              <a:highlight>
                <a:srgbClr val="FFFF00"/>
              </a:highlight>
              <a:latin typeface="DIN Pro Medium"/>
            </a:endParaRPr>
          </a:p>
          <a:p>
            <a:r>
              <a:rPr lang="en-US" sz="4400">
                <a:latin typeface="DIN Pro Medium"/>
              </a:rPr>
              <a:t>How similar will this be to previous energy efficiency programs?</a:t>
            </a:r>
          </a:p>
          <a:p>
            <a:pPr marL="742950" lvl="1" indent="-285750" algn="l" defTabSz="914400" rtl="0" eaLnBrk="1" latinLnBrk="0" hangingPunct="1">
              <a:buFont typeface="Arial" panose="020B0604020202020204" pitchFamily="34" charset="0"/>
              <a:buChar char="•"/>
            </a:pPr>
            <a:r>
              <a:rPr lang="en-CA" sz="1800" kern="12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For those of you who have previously participated in similar programs for example the </a:t>
            </a:r>
            <a:r>
              <a:rPr lang="en-CA" sz="1800" b="1" kern="12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Residential and Commercial Savings Program </a:t>
            </a:r>
            <a:r>
              <a:rPr lang="en-CA" sz="1800" kern="12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or </a:t>
            </a:r>
            <a:r>
              <a:rPr lang="en-CA" sz="1800" b="1" kern="12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Busines Energy Savings </a:t>
            </a:r>
            <a:r>
              <a:rPr lang="en-CA" sz="1800" kern="12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programs over the past few years, you will likely find the application process and requirements of the Energy Savings for Business to be quite similar. We are doing this deliberately to continue the momentum of contractor’s experience with those programs,. Further, we are fine tuning the new program, building on what we learned, and making it more effective for everyone involved.</a:t>
            </a:r>
            <a:endParaRPr lang="en-US" sz="1800" kern="1200">
              <a:solidFill>
                <a:schemeClr val="tx1"/>
              </a:solidFill>
              <a:effectLst/>
              <a:latin typeface="Calibri" panose="020F0502020204030204" pitchFamily="34" charset="0"/>
              <a:cs typeface="Times New Roman" panose="02020603050405020304" pitchFamily="18" charset="0"/>
            </a:endParaRPr>
          </a:p>
          <a:p>
            <a:r>
              <a:rPr lang="en-US" sz="4400">
                <a:latin typeface="DIN Pro Medium"/>
              </a:rPr>
              <a:t>If I've started a project already, will I still be eligible for funding through this program?</a:t>
            </a:r>
          </a:p>
          <a:p>
            <a:pPr marL="742950" lvl="1" indent="-285750">
              <a:buFont typeface="Arial" panose="020B0604020202020204" pitchFamily="34" charset="0"/>
              <a:buChar char="•"/>
            </a:pPr>
            <a:r>
              <a:rPr lang="en-CA" sz="1800">
                <a:effectLst/>
                <a:latin typeface="Calibri" panose="020F0502020204030204" pitchFamily="34" charset="0"/>
                <a:ea typeface="Calibri" panose="020F0502020204030204" pitchFamily="34" charset="0"/>
                <a:cs typeface="Times New Roman" panose="02020603050405020304" pitchFamily="18" charset="0"/>
              </a:rPr>
              <a:t>Recognizing that the program was announced on November 2</a:t>
            </a:r>
            <a:r>
              <a:rPr lang="en-CA" sz="1800" baseline="30000">
                <a:effectLst/>
                <a:latin typeface="Calibri" panose="020F0502020204030204" pitchFamily="34" charset="0"/>
                <a:ea typeface="Calibri" panose="020F0502020204030204" pitchFamily="34" charset="0"/>
                <a:cs typeface="Times New Roman" panose="02020603050405020304" pitchFamily="18" charset="0"/>
              </a:rPr>
              <a:t>nd</a:t>
            </a:r>
            <a:r>
              <a:rPr lang="en-CA" sz="1800">
                <a:effectLst/>
                <a:latin typeface="Calibri" panose="020F0502020204030204" pitchFamily="34" charset="0"/>
                <a:ea typeface="Calibri" panose="020F0502020204030204" pitchFamily="34" charset="0"/>
                <a:cs typeface="Times New Roman" panose="02020603050405020304" pitchFamily="18" charset="0"/>
              </a:rPr>
              <a:t>, many of you will have projects that you wanted to get started on right away. </a:t>
            </a:r>
            <a:r>
              <a:rPr lang="en-CA" sz="1800" b="0">
                <a:effectLst/>
                <a:latin typeface="Calibri" panose="020F0502020204030204" pitchFamily="34" charset="0"/>
                <a:ea typeface="Calibri" panose="020F0502020204030204" pitchFamily="34" charset="0"/>
                <a:cs typeface="Times New Roman" panose="02020603050405020304" pitchFamily="18" charset="0"/>
              </a:rPr>
              <a:t>As such, </a:t>
            </a:r>
            <a:r>
              <a:rPr lang="en-CA" sz="1800">
                <a:effectLst/>
                <a:latin typeface="Calibri" panose="020F0502020204030204" pitchFamily="34" charset="0"/>
                <a:ea typeface="Calibri" panose="020F0502020204030204" pitchFamily="34" charset="0"/>
                <a:cs typeface="Times New Roman" panose="02020603050405020304" pitchFamily="18" charset="0"/>
              </a:rPr>
              <a:t>when the program launches, we will accept projects that started between November 2</a:t>
            </a:r>
            <a:r>
              <a:rPr lang="en-CA" sz="1800" baseline="30000">
                <a:effectLst/>
                <a:latin typeface="Calibri" panose="020F0502020204030204" pitchFamily="34" charset="0"/>
                <a:ea typeface="Calibri" panose="020F0502020204030204" pitchFamily="34" charset="0"/>
                <a:cs typeface="Times New Roman" panose="02020603050405020304" pitchFamily="18" charset="0"/>
              </a:rPr>
              <a:t>nd</a:t>
            </a:r>
            <a:r>
              <a:rPr lang="en-CA" sz="1800">
                <a:effectLst/>
                <a:latin typeface="Calibri" panose="020F0502020204030204" pitchFamily="34" charset="0"/>
                <a:ea typeface="Calibri" panose="020F0502020204030204" pitchFamily="34" charset="0"/>
                <a:cs typeface="Times New Roman" panose="02020603050405020304" pitchFamily="18" charset="0"/>
              </a:rPr>
              <a:t> 2020 and the program launch date. To be eligible, these projects must submit applications for pre-approval within 30 days of program launch, they must meet all eligibility criteria as published at program launch, and all eligible expenses must be</a:t>
            </a:r>
            <a:r>
              <a:rPr lang="en-CA" sz="1800">
                <a:effectLst/>
                <a:latin typeface="Calibri" panose="020F0502020204030204" pitchFamily="34" charset="0"/>
                <a:ea typeface="Calibri" panose="020F0502020204030204" pitchFamily="34" charset="0"/>
              </a:rPr>
              <a:t> incurred after November 2. </a:t>
            </a:r>
          </a:p>
          <a:p>
            <a:r>
              <a:rPr lang="en-US" sz="4000">
                <a:latin typeface="DIN Pro Medium"/>
              </a:rPr>
              <a:t>What support will there be for contractors?</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0">
                <a:effectLst/>
                <a:latin typeface="Segoe UI" panose="020B0502040204020203" pitchFamily="34" charset="0"/>
              </a:rPr>
              <a:t>In addition to forthcoming webinars at program launch, we will also have educational resources and handy tools such as instructional videos available on a range of topics, </a:t>
            </a:r>
            <a:r>
              <a:rPr lang="en-US" sz="1800" b="1">
                <a:effectLst/>
                <a:latin typeface="Segoe UI" panose="020B0502040204020203" pitchFamily="34" charset="0"/>
              </a:rPr>
              <a:t>including:</a:t>
            </a:r>
            <a:r>
              <a:rPr lang="en-US" sz="1800" b="0">
                <a:effectLst/>
                <a:latin typeface="Segoe UI" panose="020B0502040204020203" pitchFamily="34" charset="0"/>
              </a:rPr>
              <a:t> how to submit applications, the rules of the program and a marketing toolkit specifically for contractors. </a:t>
            </a:r>
            <a:endParaRPr lang="en-US" sz="1800" b="0">
              <a:effectLst/>
              <a:highlight>
                <a:srgbClr val="FFFF00"/>
              </a:highlight>
              <a:latin typeface="Segoe UI" panose="020B0502040204020203" pitchFamily="34" charset="0"/>
            </a:endParaRPr>
          </a:p>
          <a:p>
            <a:r>
              <a:rPr lang="en-US" sz="4000">
                <a:latin typeface="DIN Pro Medium"/>
              </a:rPr>
              <a:t>Will the program budget be divided into categories by measure or technology type? </a:t>
            </a:r>
          </a:p>
          <a:p>
            <a:pPr marL="742950" lvl="1" indent="-285750">
              <a:buFont typeface="Arial" panose="020B0604020202020204" pitchFamily="34" charset="0"/>
              <a:buChar char="•"/>
            </a:pPr>
            <a:r>
              <a:rPr lang="en-US" sz="1800">
                <a:latin typeface="Segoe UI" panose="020B0502040204020203" pitchFamily="34" charset="0"/>
              </a:rPr>
              <a:t>We have been asked, for example if there will be a specific program budget allocation for solar projects or  CHP projects. The answer, at this time, is no. We are designing the program such that all projects have equal access to the program funding on a first come first serve basis. However, we want to ensure a diversity of measures, so if we're seeing that one category of measures is taking over the program, we may implement further limits as needed. Any such changes would be well communicated at the time.</a:t>
            </a:r>
          </a:p>
          <a:p>
            <a:r>
              <a:rPr lang="en-US" sz="4000">
                <a:latin typeface="DIN Pro Medium"/>
              </a:rPr>
              <a:t>If I have already applied for ERA funding, am I eligible?</a:t>
            </a:r>
            <a:endParaRPr lang="en-US" sz="4000"/>
          </a:p>
          <a:p>
            <a:pPr marL="742950" lvl="1" indent="-285750">
              <a:buFont typeface="Arial" panose="020B0604020202020204" pitchFamily="34" charset="0"/>
              <a:buChar char="•"/>
            </a:pPr>
            <a:r>
              <a:rPr lang="en-US" sz="1800">
                <a:highlight>
                  <a:srgbClr val="FFFF00"/>
                </a:highlight>
                <a:latin typeface="Segoe UI" panose="020B0502040204020203" pitchFamily="34" charset="0"/>
              </a:rPr>
              <a:t>As the scope of the ESB program differs significantly from other ERA calls, we are allowing previous applicants to ERA programs to apply to Energy Savings for Business but only for new projects that have not previously been approved for funding.</a:t>
            </a:r>
            <a:endParaRPr lang="en-CA"/>
          </a:p>
        </p:txBody>
      </p:sp>
      <p:sp>
        <p:nvSpPr>
          <p:cNvPr id="4" name="Slide Number Placeholder 3"/>
          <p:cNvSpPr>
            <a:spLocks noGrp="1"/>
          </p:cNvSpPr>
          <p:nvPr>
            <p:ph type="sldNum" sz="quarter" idx="5"/>
          </p:nvPr>
        </p:nvSpPr>
        <p:spPr/>
        <p:txBody>
          <a:bodyPr/>
          <a:lstStyle/>
          <a:p>
            <a:fld id="{3FE0E8B1-D26F-4DB3-BA37-2FC8E07FB7D5}" type="slidenum">
              <a:rPr lang="en-CA" smtClean="0"/>
              <a:t>24</a:t>
            </a:fld>
            <a:endParaRPr lang="en-CA"/>
          </a:p>
        </p:txBody>
      </p:sp>
    </p:spTree>
    <p:extLst>
      <p:ext uri="{BB962C8B-B14F-4D97-AF65-F5344CB8AC3E}">
        <p14:creationId xmlns:p14="http://schemas.microsoft.com/office/powerpoint/2010/main" val="356964004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sz="1800" b="1" i="0" u="none" strike="noStrike">
                <a:solidFill>
                  <a:srgbClr val="000000"/>
                </a:solidFill>
                <a:effectLst/>
                <a:latin typeface="Calibri" panose="020F0502020204030204" pitchFamily="34" charset="0"/>
              </a:rPr>
              <a:t>MARC: </a:t>
            </a:r>
            <a:r>
              <a:rPr lang="en-US" sz="1800" b="0" i="0">
                <a:solidFill>
                  <a:srgbClr val="444444"/>
                </a:solidFill>
                <a:effectLst/>
                <a:latin typeface="Calibri" panose="020F0502020204030204" pitchFamily="34" charset="0"/>
              </a:rPr>
              <a:t>​</a:t>
            </a:r>
            <a:endParaRPr lang="en-US" sz="2800" b="0" i="0">
              <a:solidFill>
                <a:srgbClr val="444444"/>
              </a:solidFill>
              <a:effectLst/>
              <a:latin typeface="Calibri" panose="020F0502020204030204" pitchFamily="34" charset="0"/>
            </a:endParaRPr>
          </a:p>
          <a:p>
            <a:pPr algn="l" rtl="0" fontAlgn="base">
              <a:buFont typeface="Arial" panose="020B0604020202020204" pitchFamily="34" charset="0"/>
              <a:buNone/>
            </a:pPr>
            <a:endParaRPr lang="en-US" sz="1800" b="0" i="0">
              <a:solidFill>
                <a:srgbClr val="444444"/>
              </a:solidFill>
              <a:effectLst/>
              <a:latin typeface="Arial" panose="020B0604020202020204" pitchFamily="34" charset="0"/>
            </a:endParaRPr>
          </a:p>
          <a:p>
            <a:pPr algn="l" rtl="0" fontAlgn="base">
              <a:buFont typeface="Arial" panose="020B0604020202020204" pitchFamily="34" charset="0"/>
              <a:buChar char="•"/>
            </a:pPr>
            <a:r>
              <a:rPr lang="en-US" sz="1800" b="0" i="0" u="none" strike="noStrike">
                <a:solidFill>
                  <a:srgbClr val="000000"/>
                </a:solidFill>
                <a:effectLst/>
                <a:latin typeface="Calibri" panose="020F0502020204030204" pitchFamily="34" charset="0"/>
              </a:rPr>
              <a:t> Alright, if you’ve made it this far, and if you’re still awake, this is your opportunity to ask any questions that you have for Steve and me</a:t>
            </a:r>
            <a:r>
              <a:rPr lang="en-US" sz="1800" b="0" i="0" u="none" strike="noStrike">
                <a:solidFill>
                  <a:srgbClr val="000000"/>
                </a:solidFill>
                <a:effectLst/>
                <a:latin typeface="Times New Roman" panose="02020603050405020304" pitchFamily="18" charset="0"/>
              </a:rPr>
              <a:t>. </a:t>
            </a:r>
            <a:r>
              <a:rPr lang="en-US" sz="1800" b="0" i="0">
                <a:solidFill>
                  <a:srgbClr val="444444"/>
                </a:solidFill>
                <a:effectLst/>
                <a:latin typeface="Times New Roman" panose="02020603050405020304" pitchFamily="18" charset="0"/>
              </a:rPr>
              <a:t>​</a:t>
            </a:r>
            <a:endParaRPr lang="en-US" sz="1800" b="0" i="0">
              <a:solidFill>
                <a:srgbClr val="444444"/>
              </a:solidFill>
              <a:effectLst/>
              <a:latin typeface="Arial" panose="020B0604020202020204" pitchFamily="34" charset="0"/>
            </a:endParaRPr>
          </a:p>
          <a:p>
            <a:pPr algn="l" rtl="0" fontAlgn="base">
              <a:buFont typeface="Arial" panose="020B0604020202020204" pitchFamily="34" charset="0"/>
              <a:buChar char="•"/>
            </a:pPr>
            <a:r>
              <a:rPr lang="en-US" sz="1800" b="0" i="0" u="none" strike="noStrike">
                <a:solidFill>
                  <a:srgbClr val="000000"/>
                </a:solidFill>
                <a:effectLst/>
                <a:latin typeface="Calibri" panose="020F0502020204030204" pitchFamily="34" charset="0"/>
              </a:rPr>
              <a:t> If you haven’t already, please type your question into the “Questions” section of the control panel, which is typically on the right</a:t>
            </a:r>
            <a:r>
              <a:rPr lang="en-US" sz="1800" b="0" i="0" u="none" strike="noStrike">
                <a:solidFill>
                  <a:srgbClr val="000000"/>
                </a:solidFill>
                <a:effectLst/>
                <a:latin typeface="Times New Roman" panose="02020603050405020304" pitchFamily="18" charset="0"/>
              </a:rPr>
              <a:t>-</a:t>
            </a:r>
            <a:r>
              <a:rPr lang="en-US" sz="1800" b="0" i="0" u="none" strike="noStrike">
                <a:solidFill>
                  <a:srgbClr val="000000"/>
                </a:solidFill>
                <a:effectLst/>
                <a:latin typeface="Calibri" panose="020F0502020204030204" pitchFamily="34" charset="0"/>
              </a:rPr>
              <a:t>hand side of your screen. </a:t>
            </a:r>
            <a:r>
              <a:rPr lang="en-US" sz="1800" b="0" i="0">
                <a:solidFill>
                  <a:srgbClr val="444444"/>
                </a:solidFill>
                <a:effectLst/>
                <a:latin typeface="Calibri" panose="020F0502020204030204" pitchFamily="34" charset="0"/>
              </a:rPr>
              <a:t>​</a:t>
            </a:r>
          </a:p>
          <a:p>
            <a:pPr algn="l" rtl="0" fontAlgn="base">
              <a:buFont typeface="Arial" panose="020B0604020202020204" pitchFamily="34" charset="0"/>
              <a:buChar char="•"/>
            </a:pPr>
            <a:r>
              <a:rPr lang="en-US" sz="1800" b="0" i="0">
                <a:solidFill>
                  <a:srgbClr val="444444"/>
                </a:solidFill>
                <a:effectLst/>
                <a:latin typeface="Calibri" panose="020F0502020204030204" pitchFamily="34" charset="0"/>
              </a:rPr>
              <a:t>At this time, I would also like to introduce my colleague, Allison Mostowich, who will moderate the question period. Allison, our Manager of Engagement and Outreach, and Luca Jungen, our Program Manager have been behind the magic curtain of this webinar collecting the questions. Allison, what do we have for questions?</a:t>
            </a:r>
          </a:p>
          <a:p>
            <a:pPr algn="l" rtl="0" fontAlgn="base">
              <a:buFont typeface="Arial" panose="020B0604020202020204" pitchFamily="34" charset="0"/>
              <a:buChar char="•"/>
            </a:pPr>
            <a:endParaRPr lang="en-US" sz="1800" b="0" i="0">
              <a:solidFill>
                <a:srgbClr val="444444"/>
              </a:solidFill>
              <a:effectLst/>
              <a:latin typeface="Calibri" panose="020F0502020204030204" pitchFamily="34" charset="0"/>
            </a:endParaRPr>
          </a:p>
          <a:p>
            <a:pPr algn="l" rtl="0" fontAlgn="base">
              <a:buFont typeface="Arial" panose="020B0604020202020204" pitchFamily="34" charset="0"/>
              <a:buChar char="•"/>
            </a:pPr>
            <a:endParaRPr lang="en-US" sz="1800" b="0" i="0">
              <a:solidFill>
                <a:srgbClr val="444444"/>
              </a:solidFill>
              <a:effectLst/>
              <a:latin typeface="Calibri" panose="020F0502020204030204" pitchFamily="34" charset="0"/>
            </a:endParaRPr>
          </a:p>
          <a:p>
            <a:pPr algn="l" rtl="0" fontAlgn="base">
              <a:buFont typeface="Arial" panose="020B0604020202020204" pitchFamily="34" charset="0"/>
              <a:buNone/>
            </a:pPr>
            <a:r>
              <a:rPr lang="en-US" sz="1800" b="0" i="0">
                <a:solidFill>
                  <a:srgbClr val="444444"/>
                </a:solidFill>
                <a:effectLst/>
                <a:latin typeface="Calibri" panose="020F0502020204030204" pitchFamily="34" charset="0"/>
              </a:rPr>
              <a:t>ALLISON:</a:t>
            </a:r>
          </a:p>
          <a:p>
            <a:pPr algn="l" rtl="0" fontAlgn="base">
              <a:buFont typeface="Arial" panose="020B0604020202020204" pitchFamily="34" charset="0"/>
              <a:buNone/>
            </a:pPr>
            <a:endParaRPr lang="en-US" sz="1800" b="0" i="0">
              <a:solidFill>
                <a:srgbClr val="444444"/>
              </a:solidFill>
              <a:effectLst/>
              <a:latin typeface="Calibri" panose="020F0502020204030204" pitchFamily="34" charset="0"/>
            </a:endParaRPr>
          </a:p>
          <a:p>
            <a:pPr algn="l" rtl="0" fontAlgn="base">
              <a:buFont typeface="Arial" panose="020B0604020202020204" pitchFamily="34" charset="0"/>
              <a:buNone/>
            </a:pPr>
            <a:r>
              <a:rPr lang="en-US" sz="1800" b="0" i="0">
                <a:solidFill>
                  <a:srgbClr val="444444"/>
                </a:solidFill>
                <a:effectLst/>
                <a:latin typeface="Calibri" panose="020F0502020204030204" pitchFamily="34" charset="0"/>
              </a:rPr>
              <a:t>Thanks Marc. And thank you to everyone who has submitted questions so far. We have a lot of great questions, and we likely won’t have time to get to them all today. If we don’t get to your question, please submit it to </a:t>
            </a:r>
            <a:r>
              <a:rPr lang="en-US" sz="1800" b="1" i="0">
                <a:solidFill>
                  <a:srgbClr val="444444"/>
                </a:solidFill>
                <a:effectLst/>
                <a:latin typeface="Calibri" panose="020F0502020204030204" pitchFamily="34" charset="0"/>
              </a:rPr>
              <a:t>energysavings@erAlberta.ca </a:t>
            </a:r>
            <a:r>
              <a:rPr lang="en-US" sz="1800" b="0" i="0">
                <a:solidFill>
                  <a:srgbClr val="444444"/>
                </a:solidFill>
                <a:effectLst/>
                <a:latin typeface="Calibri" panose="020F0502020204030204" pitchFamily="34" charset="0"/>
              </a:rPr>
              <a:t>and we’ll be happy to respond to you one-on-one. Please also note that we’ll be using your questions to inform our Frequently Asked Questions document, which will be released closer to launch. </a:t>
            </a:r>
          </a:p>
          <a:p>
            <a:pPr algn="l" rtl="0" fontAlgn="base">
              <a:buFont typeface="Arial" panose="020B0604020202020204" pitchFamily="34" charset="0"/>
              <a:buNone/>
            </a:pPr>
            <a:endParaRPr lang="en-US" sz="1800" b="0" i="0">
              <a:solidFill>
                <a:srgbClr val="444444"/>
              </a:solidFill>
              <a:effectLst/>
              <a:latin typeface="Calibri" panose="020F0502020204030204" pitchFamily="34" charset="0"/>
            </a:endParaRPr>
          </a:p>
          <a:p>
            <a:pPr algn="l" rtl="0" fontAlgn="base">
              <a:buFont typeface="Arial" panose="020B0604020202020204" pitchFamily="34" charset="0"/>
              <a:buNone/>
            </a:pPr>
            <a:r>
              <a:rPr lang="en-US" sz="1800" b="0" i="0">
                <a:solidFill>
                  <a:srgbClr val="444444"/>
                </a:solidFill>
                <a:effectLst/>
                <a:latin typeface="Calibri" panose="020F0502020204030204" pitchFamily="34" charset="0"/>
              </a:rPr>
              <a:t>Our first question is</a:t>
            </a:r>
          </a:p>
          <a:p>
            <a:pPr algn="l" rtl="0" fontAlgn="base">
              <a:buFont typeface="Arial" panose="020B0604020202020204" pitchFamily="34" charset="0"/>
              <a:buNone/>
            </a:pPr>
            <a:endParaRPr lang="en-US" sz="1800" b="0" i="0">
              <a:solidFill>
                <a:srgbClr val="444444"/>
              </a:solidFill>
              <a:effectLst/>
              <a:latin typeface="Calibri" panose="020F0502020204030204" pitchFamily="34" charset="0"/>
            </a:endParaRPr>
          </a:p>
          <a:p>
            <a:pPr algn="l" rtl="0" fontAlgn="base">
              <a:buFont typeface="Arial" panose="020B0604020202020204" pitchFamily="34" charset="0"/>
              <a:buNone/>
            </a:pPr>
            <a:endParaRPr lang="en-US" sz="1800" b="0" i="0">
              <a:solidFill>
                <a:srgbClr val="444444"/>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3FE0E8B1-D26F-4DB3-BA37-2FC8E07FB7D5}" type="slidenum">
              <a:rPr lang="en-CA" smtClean="0"/>
              <a:t>25</a:t>
            </a:fld>
            <a:endParaRPr lang="en-CA"/>
          </a:p>
        </p:txBody>
      </p:sp>
    </p:spTree>
    <p:extLst>
      <p:ext uri="{BB962C8B-B14F-4D97-AF65-F5344CB8AC3E}">
        <p14:creationId xmlns:p14="http://schemas.microsoft.com/office/powerpoint/2010/main" val="196492863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t>MARC:</a:t>
            </a:r>
          </a:p>
          <a:p>
            <a:r>
              <a:rPr lang="en-CA"/>
              <a:t>With that, our webinar is drawing to a close. Please continue to visit our program website, which can be found by going to </a:t>
            </a:r>
            <a:r>
              <a:rPr lang="en-CA" b="1"/>
              <a:t>eralberta.ca</a:t>
            </a:r>
            <a:r>
              <a:rPr lang="en-CA"/>
              <a:t>, clicking on the “funding” tab, then scrolling down to the ESB section. </a:t>
            </a:r>
          </a:p>
          <a:p>
            <a:endParaRPr lang="en-CA"/>
          </a:p>
          <a:p>
            <a:r>
              <a:rPr lang="en-CA"/>
              <a:t>If you have unanswered questions following the webinar, as Allison said, please do not hesitate to reach out to our program team at </a:t>
            </a:r>
            <a:r>
              <a:rPr lang="en-CA" b="1"/>
              <a:t>enerysavings@ERalbeta.ca </a:t>
            </a:r>
            <a:endParaRPr lang="en-CA" b="0"/>
          </a:p>
          <a:p>
            <a:endParaRPr lang="en-CA" b="0"/>
          </a:p>
          <a:p>
            <a:r>
              <a:rPr lang="en-CA" b="0"/>
              <a:t>And finally, please submit an expression of interest today to stay on top of all program updates. </a:t>
            </a:r>
          </a:p>
          <a:p>
            <a:endParaRPr lang="en-CA" b="0"/>
          </a:p>
          <a:p>
            <a:r>
              <a:rPr lang="en-CA" b="0" i="1"/>
              <a:t>[flip slides for thank you]</a:t>
            </a:r>
          </a:p>
        </p:txBody>
      </p:sp>
      <p:sp>
        <p:nvSpPr>
          <p:cNvPr id="4" name="Slide Number Placeholder 3"/>
          <p:cNvSpPr>
            <a:spLocks noGrp="1"/>
          </p:cNvSpPr>
          <p:nvPr>
            <p:ph type="sldNum" sz="quarter" idx="5"/>
          </p:nvPr>
        </p:nvSpPr>
        <p:spPr/>
        <p:txBody>
          <a:bodyPr/>
          <a:lstStyle/>
          <a:p>
            <a:fld id="{3FE0E8B1-D26F-4DB3-BA37-2FC8E07FB7D5}" type="slidenum">
              <a:rPr lang="en-CA" smtClean="0"/>
              <a:t>26</a:t>
            </a:fld>
            <a:endParaRPr lang="en-CA"/>
          </a:p>
        </p:txBody>
      </p:sp>
    </p:spTree>
    <p:extLst>
      <p:ext uri="{BB962C8B-B14F-4D97-AF65-F5344CB8AC3E}">
        <p14:creationId xmlns:p14="http://schemas.microsoft.com/office/powerpoint/2010/main" val="316590654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0"/>
              <a:t>Thank you for your time and we look forward to working with you as this program proceeds. </a:t>
            </a:r>
          </a:p>
          <a:p>
            <a:endParaRPr lang="en-CA"/>
          </a:p>
        </p:txBody>
      </p:sp>
      <p:sp>
        <p:nvSpPr>
          <p:cNvPr id="4" name="Slide Number Placeholder 3"/>
          <p:cNvSpPr>
            <a:spLocks noGrp="1"/>
          </p:cNvSpPr>
          <p:nvPr>
            <p:ph type="sldNum" sz="quarter" idx="5"/>
          </p:nvPr>
        </p:nvSpPr>
        <p:spPr/>
        <p:txBody>
          <a:bodyPr/>
          <a:lstStyle/>
          <a:p>
            <a:fld id="{3FE0E8B1-D26F-4DB3-BA37-2FC8E07FB7D5}" type="slidenum">
              <a:rPr lang="en-CA" smtClean="0"/>
              <a:t>27</a:t>
            </a:fld>
            <a:endParaRPr lang="en-CA"/>
          </a:p>
        </p:txBody>
      </p:sp>
    </p:spTree>
    <p:extLst>
      <p:ext uri="{BB962C8B-B14F-4D97-AF65-F5344CB8AC3E}">
        <p14:creationId xmlns:p14="http://schemas.microsoft.com/office/powerpoint/2010/main" val="2283941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MARC:</a:t>
            </a:r>
          </a:p>
          <a:p>
            <a:pPr marL="171450" indent="-171450">
              <a:buFont typeface="Arial" panose="020B0604020202020204" pitchFamily="34" charset="0"/>
              <a:buChar char="•"/>
            </a:pPr>
            <a:r>
              <a:rPr lang="en-US" sz="1800" b="0" i="0">
                <a:solidFill>
                  <a:srgbClr val="000000"/>
                </a:solidFill>
                <a:effectLst/>
                <a:latin typeface="Calibri"/>
                <a:cs typeface="Calibri"/>
              </a:rPr>
              <a:t>My name is Marc Huot, I am the Program Director of the Energy Savings for Business Program for Emissions Reduction Alberta, or ERA</a:t>
            </a:r>
            <a:r>
              <a:rPr lang="en-US" sz="1800" b="0" i="0">
                <a:solidFill>
                  <a:srgbClr val="000000"/>
                </a:solidFill>
                <a:effectLst/>
                <a:latin typeface="Times New Roman"/>
                <a:cs typeface="Times New Roman"/>
              </a:rPr>
              <a:t>. </a:t>
            </a:r>
            <a:endParaRPr lang="en-CA">
              <a:solidFill>
                <a:srgbClr val="000000"/>
              </a:solidFill>
              <a:latin typeface="Times New Roman"/>
              <a:cs typeface="Times New Roman"/>
            </a:endParaRPr>
          </a:p>
          <a:p>
            <a:endParaRPr lang="en-US" sz="1800">
              <a:solidFill>
                <a:srgbClr val="000000"/>
              </a:solidFill>
              <a:latin typeface="Times New Roman"/>
              <a:cs typeface="Times New Roman"/>
            </a:endParaRPr>
          </a:p>
          <a:p>
            <a:r>
              <a:rPr lang="en-US" sz="1800">
                <a:solidFill>
                  <a:srgbClr val="000000"/>
                </a:solidFill>
                <a:latin typeface="Times New Roman"/>
                <a:cs typeface="Times New Roman"/>
              </a:rPr>
              <a:t>STEVE:</a:t>
            </a:r>
          </a:p>
          <a:p>
            <a:pPr marL="285750" indent="-285750">
              <a:buFont typeface="Arial"/>
              <a:buChar char="•"/>
            </a:pPr>
            <a:r>
              <a:rPr lang="en-US"/>
              <a:t>And I’m Steve MacDonald, the CEO for ERA. </a:t>
            </a:r>
          </a:p>
          <a:p>
            <a:pPr marL="285750" indent="-285750">
              <a:buFont typeface="Arial"/>
              <a:buChar char="•"/>
            </a:pPr>
            <a:r>
              <a:rPr lang="en-US"/>
              <a:t>Hello everyone, thank you for joining us. </a:t>
            </a:r>
          </a:p>
          <a:p>
            <a:endParaRPr lang="en-US" sz="1800">
              <a:solidFill>
                <a:srgbClr val="000000"/>
              </a:solidFill>
              <a:latin typeface="Times New Roman"/>
              <a:cs typeface="Times New Roman"/>
            </a:endParaRPr>
          </a:p>
          <a:p>
            <a:r>
              <a:rPr lang="en-US" sz="1800">
                <a:solidFill>
                  <a:srgbClr val="000000"/>
                </a:solidFill>
                <a:latin typeface="Times New Roman"/>
                <a:cs typeface="Times New Roman"/>
              </a:rPr>
              <a:t>MARC:</a:t>
            </a:r>
          </a:p>
          <a:p>
            <a:pPr marL="171450" indent="-171450">
              <a:buFont typeface="Arial" panose="020B0604020202020204" pitchFamily="34" charset="0"/>
              <a:buChar char="•"/>
            </a:pPr>
            <a:endParaRPr lang="en-US" sz="1800">
              <a:solidFill>
                <a:srgbClr val="000000"/>
              </a:solidFill>
              <a:latin typeface="Times New Roman"/>
              <a:cs typeface="Times New Roman"/>
            </a:endParaRPr>
          </a:p>
          <a:p>
            <a:pPr marL="171450" indent="-171450">
              <a:buFont typeface="Arial" panose="020B0604020202020204" pitchFamily="34" charset="0"/>
              <a:buChar char="•"/>
            </a:pPr>
            <a:r>
              <a:rPr lang="en-US" sz="1800" b="0" i="0">
                <a:solidFill>
                  <a:srgbClr val="000000"/>
                </a:solidFill>
                <a:effectLst/>
                <a:latin typeface="Calibri"/>
                <a:cs typeface="Calibri"/>
              </a:rPr>
              <a:t>Steve and I will be trading off back and forth </a:t>
            </a:r>
            <a:r>
              <a:rPr lang="en-US" sz="1800">
                <a:solidFill>
                  <a:srgbClr val="000000"/>
                </a:solidFill>
                <a:latin typeface="Calibri"/>
                <a:cs typeface="Calibri"/>
              </a:rPr>
              <a:t>today as we talk about our recently announced Energy Savings for Business Program.</a:t>
            </a:r>
            <a:endParaRPr lang="en-CA">
              <a:solidFill>
                <a:srgbClr val="000000"/>
              </a:solidFill>
              <a:latin typeface="Calibri"/>
              <a:cs typeface="Calibri"/>
            </a:endParaRPr>
          </a:p>
          <a:p>
            <a:pPr marL="171450" indent="-171450">
              <a:buFont typeface="Arial" panose="020B0604020202020204" pitchFamily="34" charset="0"/>
              <a:buChar char="•"/>
            </a:pPr>
            <a:r>
              <a:rPr lang="en-US" sz="1800">
                <a:solidFill>
                  <a:srgbClr val="000000"/>
                </a:solidFill>
                <a:latin typeface="Calibri"/>
                <a:cs typeface="Calibri"/>
              </a:rPr>
              <a:t>And</a:t>
            </a:r>
            <a:r>
              <a:rPr lang="en-US" sz="1800" b="0" i="0">
                <a:solidFill>
                  <a:srgbClr val="000000"/>
                </a:solidFill>
                <a:effectLst/>
                <a:latin typeface="Calibri"/>
                <a:cs typeface="Calibri"/>
              </a:rPr>
              <a:t> we’ll both be here after the presentation to answer questions during the Q&amp;A period. </a:t>
            </a:r>
            <a:endParaRPr lang="en-CA">
              <a:latin typeface="Calibri"/>
              <a:cs typeface="Calibri"/>
            </a:endParaRPr>
          </a:p>
        </p:txBody>
      </p:sp>
      <p:sp>
        <p:nvSpPr>
          <p:cNvPr id="4" name="Slide Number Placeholder 3"/>
          <p:cNvSpPr>
            <a:spLocks noGrp="1"/>
          </p:cNvSpPr>
          <p:nvPr>
            <p:ph type="sldNum" sz="quarter" idx="5"/>
          </p:nvPr>
        </p:nvSpPr>
        <p:spPr/>
        <p:txBody>
          <a:bodyPr/>
          <a:lstStyle/>
          <a:p>
            <a:fld id="{3FE0E8B1-D26F-4DB3-BA37-2FC8E07FB7D5}" type="slidenum">
              <a:rPr lang="en-CA" smtClean="0"/>
              <a:t>3</a:t>
            </a:fld>
            <a:endParaRPr lang="en-CA"/>
          </a:p>
        </p:txBody>
      </p:sp>
    </p:spTree>
    <p:extLst>
      <p:ext uri="{BB962C8B-B14F-4D97-AF65-F5344CB8AC3E}">
        <p14:creationId xmlns:p14="http://schemas.microsoft.com/office/powerpoint/2010/main" val="2587037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buFont typeface="Arial" panose="020B0604020202020204" pitchFamily="34" charset="0"/>
              <a:buNone/>
            </a:pPr>
            <a:r>
              <a:rPr lang="en-US" sz="1800" b="0" i="0">
                <a:solidFill>
                  <a:srgbClr val="000000"/>
                </a:solidFill>
                <a:effectLst/>
                <a:latin typeface="Calibri" panose="020F0502020204030204" pitchFamily="34" charset="0"/>
              </a:rPr>
              <a:t>MARC:</a:t>
            </a:r>
          </a:p>
          <a:p>
            <a:pPr marL="285750" indent="-285750" algn="l" rtl="0" fontAlgn="base">
              <a:buFont typeface="Arial" panose="020B0604020202020204" pitchFamily="34" charset="0"/>
              <a:buChar char="•"/>
            </a:pPr>
            <a:r>
              <a:rPr lang="en-US" sz="1800" b="0" i="0">
                <a:solidFill>
                  <a:srgbClr val="000000"/>
                </a:solidFill>
                <a:effectLst/>
                <a:latin typeface="Calibri" panose="020F0502020204030204" pitchFamily="34" charset="0"/>
              </a:rPr>
              <a:t>Before we get into the agenda, I’d like to start by going through a few housekeeping items, just to make sure we get the most out of our time today. </a:t>
            </a:r>
          </a:p>
          <a:p>
            <a:pPr marL="285750" indent="-285750" algn="l" rtl="0" fontAlgn="base">
              <a:buFont typeface="Arial" panose="020B0604020202020204" pitchFamily="34" charset="0"/>
              <a:buChar char="•"/>
            </a:pPr>
            <a:r>
              <a:rPr lang="en-US" sz="1800" b="0" i="0">
                <a:solidFill>
                  <a:srgbClr val="000000"/>
                </a:solidFill>
                <a:effectLst/>
                <a:latin typeface="Calibri" panose="020F0502020204030204" pitchFamily="34" charset="0"/>
              </a:rPr>
              <a:t>First of all, we’re expecting </a:t>
            </a:r>
            <a:r>
              <a:rPr lang="en-US" sz="1800" b="0" i="0">
                <a:solidFill>
                  <a:srgbClr val="000000"/>
                </a:solidFill>
                <a:effectLst/>
                <a:highlight>
                  <a:srgbClr val="FFFF00"/>
                </a:highlight>
                <a:latin typeface="Calibri" panose="020F0502020204030204" pitchFamily="34" charset="0"/>
              </a:rPr>
              <a:t>over 400 </a:t>
            </a:r>
            <a:r>
              <a:rPr lang="en-US" sz="1800" b="1" i="0">
                <a:solidFill>
                  <a:srgbClr val="FF0000"/>
                </a:solidFill>
                <a:effectLst/>
                <a:highlight>
                  <a:srgbClr val="FFFF00"/>
                </a:highlight>
                <a:latin typeface="Calibri" panose="020F0502020204030204" pitchFamily="34" charset="0"/>
              </a:rPr>
              <a:t>participants </a:t>
            </a:r>
            <a:r>
              <a:rPr lang="en-US" sz="1800" b="0" i="0">
                <a:solidFill>
                  <a:srgbClr val="000000"/>
                </a:solidFill>
                <a:effectLst/>
                <a:latin typeface="Calibri" panose="020F0502020204030204" pitchFamily="34" charset="0"/>
              </a:rPr>
              <a:t>today, so everyone’s microphone is muted to avoid unintentional background noise. </a:t>
            </a:r>
          </a:p>
          <a:p>
            <a:pPr marL="285750" indent="-285750" algn="l" rtl="0" fontAlgn="base">
              <a:buFont typeface="Arial" panose="020B0604020202020204" pitchFamily="34" charset="0"/>
              <a:buChar char="•"/>
            </a:pPr>
            <a:r>
              <a:rPr lang="en-US" sz="1800" b="0" i="0">
                <a:solidFill>
                  <a:srgbClr val="000000"/>
                </a:solidFill>
                <a:effectLst/>
                <a:latin typeface="Calibri" panose="020F0502020204030204" pitchFamily="34" charset="0"/>
              </a:rPr>
              <a:t>If you encounter technical challenges related to the Webinar connection, please email </a:t>
            </a:r>
            <a:r>
              <a:rPr lang="en-US" sz="1800" b="1" i="0">
                <a:solidFill>
                  <a:srgbClr val="000000"/>
                </a:solidFill>
                <a:effectLst/>
                <a:latin typeface="Calibri" panose="020F0502020204030204" pitchFamily="34" charset="0"/>
              </a:rPr>
              <a:t>Amanda at </a:t>
            </a:r>
            <a:r>
              <a:rPr lang="en-US" sz="1800" b="1" i="0" u="sng" strike="noStrike">
                <a:solidFill>
                  <a:srgbClr val="0563C1"/>
                </a:solidFill>
                <a:effectLst/>
                <a:latin typeface="Calibri" panose="020F0502020204030204" pitchFamily="34" charset="0"/>
                <a:hlinkClick r:id="rId3"/>
              </a:rPr>
              <a:t>info@eralberta.ca</a:t>
            </a:r>
            <a:r>
              <a:rPr lang="en-US" sz="1800" b="1" i="0">
                <a:solidFill>
                  <a:srgbClr val="000000"/>
                </a:solidFill>
                <a:effectLst/>
                <a:latin typeface="Calibri" panose="020F0502020204030204" pitchFamily="34" charset="0"/>
              </a:rPr>
              <a:t> </a:t>
            </a:r>
            <a:r>
              <a:rPr lang="en-US" sz="1800" b="0" i="0">
                <a:solidFill>
                  <a:srgbClr val="000000"/>
                </a:solidFill>
                <a:effectLst/>
                <a:latin typeface="Calibri" panose="020F0502020204030204" pitchFamily="34" charset="0"/>
              </a:rPr>
              <a:t>and we will try to help if we can. </a:t>
            </a:r>
          </a:p>
          <a:p>
            <a:pPr marL="285750" indent="-285750" algn="l" rtl="0" fontAlgn="base">
              <a:buFont typeface="Arial" panose="020B0604020202020204" pitchFamily="34" charset="0"/>
              <a:buChar char="•"/>
            </a:pPr>
            <a:r>
              <a:rPr lang="en-US" sz="1800" b="0" i="0">
                <a:solidFill>
                  <a:srgbClr val="000000"/>
                </a:solidFill>
                <a:effectLst/>
                <a:latin typeface="Calibri" panose="020F0502020204030204" pitchFamily="34" charset="0"/>
              </a:rPr>
              <a:t>However, if you can’t resolve your technical issues, or if you need to leave early, we will be posting a recording of this webinar on the Energy Savings for Business Program website page</a:t>
            </a:r>
          </a:p>
          <a:p>
            <a:pPr marL="285750" indent="-285750" algn="l" rtl="0" fontAlgn="base">
              <a:buFont typeface="Arial" panose="020B0604020202020204" pitchFamily="34" charset="0"/>
              <a:buChar char="•"/>
            </a:pPr>
            <a:r>
              <a:rPr lang="en-US" sz="1800" b="0" i="0">
                <a:solidFill>
                  <a:srgbClr val="000000"/>
                </a:solidFill>
                <a:effectLst/>
                <a:latin typeface="Calibri" panose="020F0502020204030204" pitchFamily="34" charset="0"/>
              </a:rPr>
              <a:t>The recording will include both the presentation and the live Q&amp;A, with audio.</a:t>
            </a:r>
          </a:p>
          <a:p>
            <a:endParaRPr lang="en-CA"/>
          </a:p>
        </p:txBody>
      </p:sp>
      <p:sp>
        <p:nvSpPr>
          <p:cNvPr id="4" name="Slide Number Placeholder 3"/>
          <p:cNvSpPr>
            <a:spLocks noGrp="1"/>
          </p:cNvSpPr>
          <p:nvPr>
            <p:ph type="sldNum" sz="quarter" idx="5"/>
          </p:nvPr>
        </p:nvSpPr>
        <p:spPr/>
        <p:txBody>
          <a:bodyPr/>
          <a:lstStyle/>
          <a:p>
            <a:fld id="{3FE0E8B1-D26F-4DB3-BA37-2FC8E07FB7D5}" type="slidenum">
              <a:rPr lang="en-CA" smtClean="0"/>
              <a:t>4</a:t>
            </a:fld>
            <a:endParaRPr lang="en-CA"/>
          </a:p>
        </p:txBody>
      </p:sp>
    </p:spTree>
    <p:extLst>
      <p:ext uri="{BB962C8B-B14F-4D97-AF65-F5344CB8AC3E}">
        <p14:creationId xmlns:p14="http://schemas.microsoft.com/office/powerpoint/2010/main" val="21652762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MARC:</a:t>
            </a:r>
          </a:p>
          <a:p>
            <a:pPr marL="285750" indent="-285750" algn="l" rtl="0" fontAlgn="base">
              <a:buFont typeface="Arial" panose="020B0604020202020204" pitchFamily="34" charset="0"/>
              <a:buChar char="•"/>
            </a:pPr>
            <a:r>
              <a:rPr lang="en-US" sz="1800" b="0" i="0">
                <a:solidFill>
                  <a:srgbClr val="000000"/>
                </a:solidFill>
                <a:effectLst/>
                <a:latin typeface="Calibri" panose="020F0502020204030204" pitchFamily="34" charset="0"/>
              </a:rPr>
              <a:t>In terms of an agenda for today’s webinar, we plan to cover a few items that will hopefully be helpful for everyone on the line. </a:t>
            </a:r>
          </a:p>
          <a:p>
            <a:pPr marL="285750" indent="-285750" algn="l" rtl="0" fontAlgn="base">
              <a:buFont typeface="Arial" panose="020B0604020202020204" pitchFamily="34" charset="0"/>
              <a:buChar char="•"/>
            </a:pPr>
            <a:r>
              <a:rPr lang="en-US" sz="1800" b="0" i="0">
                <a:solidFill>
                  <a:srgbClr val="000000"/>
                </a:solidFill>
                <a:effectLst/>
                <a:latin typeface="Calibri"/>
                <a:cs typeface="Calibri"/>
              </a:rPr>
              <a:t>First, Steve will talk briefly about ERA and our mandate</a:t>
            </a:r>
            <a:r>
              <a:rPr lang="en-US" sz="1800">
                <a:solidFill>
                  <a:srgbClr val="000000"/>
                </a:solidFill>
                <a:latin typeface="Calibri"/>
                <a:cs typeface="Calibri"/>
              </a:rPr>
              <a:t>.</a:t>
            </a:r>
            <a:endParaRPr lang="en-US" sz="1800" b="0" i="0">
              <a:solidFill>
                <a:srgbClr val="000000"/>
              </a:solidFill>
              <a:effectLst/>
              <a:latin typeface="Calibri" panose="020F0502020204030204" pitchFamily="34" charset="0"/>
              <a:cs typeface="Calibri"/>
            </a:endParaRPr>
          </a:p>
          <a:p>
            <a:pPr marL="285750" indent="-285750" fontAlgn="base">
              <a:buFont typeface="Arial" panose="020B0604020202020204" pitchFamily="34" charset="0"/>
              <a:buChar char="•"/>
            </a:pPr>
            <a:r>
              <a:rPr lang="en-US" sz="1800" b="0" i="0">
                <a:solidFill>
                  <a:srgbClr val="000000"/>
                </a:solidFill>
                <a:effectLst/>
                <a:latin typeface="Calibri"/>
                <a:cs typeface="Calibri"/>
              </a:rPr>
              <a:t>Next, we’ll provide an overview of the </a:t>
            </a:r>
            <a:r>
              <a:rPr lang="en-US" sz="1800" b="0" i="1">
                <a:solidFill>
                  <a:srgbClr val="000000"/>
                </a:solidFill>
                <a:effectLst/>
                <a:latin typeface="Calibri"/>
                <a:cs typeface="Calibri"/>
              </a:rPr>
              <a:t>Energy Savings for Business Program</a:t>
            </a:r>
            <a:r>
              <a:rPr lang="en-US" sz="1800" i="1">
                <a:solidFill>
                  <a:srgbClr val="000000"/>
                </a:solidFill>
                <a:latin typeface="Calibri"/>
                <a:cs typeface="Calibri"/>
              </a:rPr>
              <a:t>.</a:t>
            </a:r>
            <a:r>
              <a:rPr lang="en-US" sz="1800" b="0" i="0">
                <a:solidFill>
                  <a:srgbClr val="000000"/>
                </a:solidFill>
                <a:effectLst/>
                <a:latin typeface="Calibri"/>
                <a:cs typeface="Calibri"/>
              </a:rPr>
              <a:t> </a:t>
            </a:r>
          </a:p>
          <a:p>
            <a:pPr marL="285750" indent="-285750" algn="l" rtl="0" fontAlgn="base">
              <a:buFont typeface="Arial" panose="020B0604020202020204" pitchFamily="34" charset="0"/>
              <a:buChar char="•"/>
            </a:pPr>
            <a:r>
              <a:rPr lang="en-US" sz="1800" b="0" i="0">
                <a:solidFill>
                  <a:srgbClr val="000000"/>
                </a:solidFill>
                <a:effectLst/>
                <a:latin typeface="Calibri" panose="020F0502020204030204" pitchFamily="34" charset="0"/>
              </a:rPr>
              <a:t>We’ll cover some key points about the program, including: </a:t>
            </a:r>
          </a:p>
          <a:p>
            <a:pPr marL="742950" lvl="1" indent="-285750" algn="l" rtl="0" fontAlgn="base">
              <a:buFont typeface="Arial" panose="020B0604020202020204" pitchFamily="34" charset="0"/>
              <a:buChar char="•"/>
            </a:pPr>
            <a:r>
              <a:rPr lang="en-US" sz="1800" b="0" i="0">
                <a:solidFill>
                  <a:srgbClr val="000000"/>
                </a:solidFill>
                <a:effectLst/>
                <a:latin typeface="Calibri" panose="020F0502020204030204" pitchFamily="34" charset="0"/>
              </a:rPr>
              <a:t>- eligibility, – project and measure types, – the application process, and program timelines</a:t>
            </a:r>
          </a:p>
          <a:p>
            <a:pPr marL="285750" indent="-285750" algn="l" rtl="0" fontAlgn="base">
              <a:buFont typeface="Arial" panose="020B0604020202020204" pitchFamily="34" charset="0"/>
              <a:buChar char="•"/>
            </a:pPr>
            <a:r>
              <a:rPr lang="en-US" sz="1800" b="1" i="0">
                <a:solidFill>
                  <a:srgbClr val="000000"/>
                </a:solidFill>
                <a:effectLst/>
                <a:latin typeface="Calibri" panose="020F0502020204030204" pitchFamily="34" charset="0"/>
              </a:rPr>
              <a:t>We’ll also provide some advice for anyone that’s interested in making a submission. </a:t>
            </a:r>
          </a:p>
          <a:p>
            <a:pPr marL="285750" indent="-285750" algn="l" rtl="0" fontAlgn="base">
              <a:buFont typeface="Arial" panose="020B0604020202020204" pitchFamily="34" charset="0"/>
              <a:buChar char="•"/>
            </a:pPr>
            <a:endParaRPr lang="en-US" sz="1800" b="1" i="0">
              <a:solidFill>
                <a:srgbClr val="000000"/>
              </a:solidFill>
              <a:effectLst/>
              <a:latin typeface="Calibri" panose="020F0502020204030204" pitchFamily="34" charset="0"/>
            </a:endParaRPr>
          </a:p>
          <a:p>
            <a:pPr marL="285750" indent="-285750" algn="l" rtl="0" fontAlgn="base">
              <a:buFont typeface="Arial" panose="020B0604020202020204" pitchFamily="34" charset="0"/>
              <a:buChar char="•"/>
            </a:pPr>
            <a:r>
              <a:rPr lang="en-US" sz="1800" b="0" i="0">
                <a:solidFill>
                  <a:srgbClr val="000000"/>
                </a:solidFill>
                <a:effectLst/>
                <a:latin typeface="Calibri" panose="020F0502020204030204" pitchFamily="34" charset="0"/>
              </a:rPr>
              <a:t>And, finally, we’ll end off by answering some of your questions. </a:t>
            </a:r>
          </a:p>
          <a:p>
            <a:pPr marL="285750" indent="-285750" algn="l" rtl="0" fontAlgn="base">
              <a:buFont typeface="Arial" panose="020B0604020202020204" pitchFamily="34" charset="0"/>
              <a:buChar char="•"/>
            </a:pPr>
            <a:r>
              <a:rPr lang="en-US" sz="1800" b="0" i="0">
                <a:solidFill>
                  <a:srgbClr val="000000"/>
                </a:solidFill>
                <a:effectLst/>
                <a:latin typeface="Calibri"/>
                <a:cs typeface="Calibri"/>
              </a:rPr>
              <a:t>So, if you have any questions, please type them into the “Questions” section of the </a:t>
            </a:r>
            <a:r>
              <a:rPr lang="en-US" sz="1800" b="0" i="0" err="1">
                <a:solidFill>
                  <a:srgbClr val="000000"/>
                </a:solidFill>
                <a:effectLst/>
                <a:latin typeface="Calibri"/>
                <a:cs typeface="Calibri"/>
              </a:rPr>
              <a:t>GoToWebinar</a:t>
            </a:r>
            <a:r>
              <a:rPr lang="en-US" sz="1800" b="0" i="0">
                <a:solidFill>
                  <a:srgbClr val="000000"/>
                </a:solidFill>
                <a:effectLst/>
                <a:latin typeface="Calibri"/>
                <a:cs typeface="Calibri"/>
              </a:rPr>
              <a:t> control panel. </a:t>
            </a:r>
          </a:p>
          <a:p>
            <a:pPr marL="285750" indent="-285750" algn="l" rtl="0" fontAlgn="base">
              <a:buFont typeface="Arial" panose="020B0604020202020204" pitchFamily="34" charset="0"/>
              <a:buChar char="•"/>
            </a:pPr>
            <a:r>
              <a:rPr lang="en-US" sz="1800" b="0" i="0">
                <a:solidFill>
                  <a:srgbClr val="000000"/>
                </a:solidFill>
                <a:effectLst/>
                <a:latin typeface="Calibri" panose="020F0502020204030204" pitchFamily="34" charset="0"/>
              </a:rPr>
              <a:t>We will answer as many as we can, but, if we don’t address your question, you’re welcome to follow-up with us afterward. </a:t>
            </a:r>
          </a:p>
          <a:p>
            <a:pPr marL="0" indent="0" algn="l" rtl="0" fontAlgn="base">
              <a:buFont typeface="Arial" panose="020B0604020202020204" pitchFamily="34" charset="0"/>
              <a:buNone/>
            </a:pPr>
            <a:endParaRPr lang="en-US" sz="1800" b="0" i="0">
              <a:solidFill>
                <a:srgbClr val="000000"/>
              </a:solidFill>
              <a:effectLst/>
              <a:latin typeface="Calibri" panose="020F0502020204030204" pitchFamily="34" charset="0"/>
            </a:endParaRPr>
          </a:p>
          <a:p>
            <a:pPr marL="285750" indent="-285750" algn="l" rtl="0" fontAlgn="base">
              <a:buFont typeface="Arial" panose="020B0604020202020204" pitchFamily="34" charset="0"/>
              <a:buChar char="•"/>
            </a:pPr>
            <a:r>
              <a:rPr lang="en-US" sz="1800" b="0" i="0">
                <a:solidFill>
                  <a:srgbClr val="000000"/>
                </a:solidFill>
                <a:effectLst/>
                <a:latin typeface="Calibri" panose="020F0502020204030204" pitchFamily="34" charset="0"/>
              </a:rPr>
              <a:t>With that, it is my pleasure to turn things over to our CEO, Steve MacDonald, who will get things started with an overview of ERA. </a:t>
            </a:r>
          </a:p>
          <a:p>
            <a:endParaRPr lang="en-CA"/>
          </a:p>
        </p:txBody>
      </p:sp>
      <p:sp>
        <p:nvSpPr>
          <p:cNvPr id="4" name="Slide Number Placeholder 3"/>
          <p:cNvSpPr>
            <a:spLocks noGrp="1"/>
          </p:cNvSpPr>
          <p:nvPr>
            <p:ph type="sldNum" sz="quarter" idx="5"/>
          </p:nvPr>
        </p:nvSpPr>
        <p:spPr/>
        <p:txBody>
          <a:bodyPr/>
          <a:lstStyle/>
          <a:p>
            <a:fld id="{3FE0E8B1-D26F-4DB3-BA37-2FC8E07FB7D5}" type="slidenum">
              <a:rPr lang="en-CA" smtClean="0"/>
              <a:t>5</a:t>
            </a:fld>
            <a:endParaRPr lang="en-CA"/>
          </a:p>
        </p:txBody>
      </p:sp>
    </p:spTree>
    <p:extLst>
      <p:ext uri="{BB962C8B-B14F-4D97-AF65-F5344CB8AC3E}">
        <p14:creationId xmlns:p14="http://schemas.microsoft.com/office/powerpoint/2010/main" val="18860675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STEVE:</a:t>
            </a:r>
            <a:r>
              <a:rPr lang="en-US"/>
              <a:t> </a:t>
            </a:r>
          </a:p>
          <a:p>
            <a:pPr marL="285750" indent="-285750">
              <a:buFont typeface="Arial"/>
              <a:buChar char="•"/>
            </a:pPr>
            <a:r>
              <a:rPr lang="en-US"/>
              <a:t>Thank you, Marc.</a:t>
            </a:r>
          </a:p>
          <a:p>
            <a:pPr marL="285750" indent="-285750">
              <a:buFont typeface="Arial"/>
              <a:buChar char="•"/>
            </a:pPr>
            <a:r>
              <a:rPr lang="en-US"/>
              <a:t>At the beginning of the month, Premier Jason Kenney and Minister Jason Nixon announced a commitment of up to $280 million for three ERA programs.</a:t>
            </a:r>
          </a:p>
          <a:p>
            <a:pPr marL="285750" indent="-285750">
              <a:buFont typeface="Arial"/>
              <a:buChar char="•"/>
            </a:pPr>
            <a:r>
              <a:rPr lang="en-US"/>
              <a:t>This funding includes up to $180 million in TIER funding from the province, and $100 million from the federal government's Low Carbon Economy Leadership Fund (LCELF). </a:t>
            </a:r>
          </a:p>
          <a:p>
            <a:pPr marL="285750" indent="-285750">
              <a:buFont typeface="Arial"/>
              <a:buChar char="•"/>
            </a:pPr>
            <a:r>
              <a:rPr lang="en-US"/>
              <a:t>And… as is always the case with ERA… it will be leveraged even further by other public and private dollars, leading to projects valued at approximately $900 million. </a:t>
            </a:r>
          </a:p>
          <a:p>
            <a:pPr marL="285750" indent="-285750">
              <a:buFont typeface="Arial"/>
              <a:buChar char="•"/>
            </a:pPr>
            <a:r>
              <a:rPr lang="en-US"/>
              <a:t>It’s our expectation that these programs will result in around 5,000 jobs and cut an estimated 13 million </a:t>
            </a:r>
            <a:r>
              <a:rPr lang="en-US" err="1"/>
              <a:t>tonnes</a:t>
            </a:r>
            <a:r>
              <a:rPr lang="en-US"/>
              <a:t> of emissions… </a:t>
            </a:r>
          </a:p>
          <a:p>
            <a:pPr marL="285750" indent="-285750">
              <a:buFont typeface="Arial"/>
              <a:buChar char="•"/>
            </a:pPr>
            <a:r>
              <a:rPr lang="en-US"/>
              <a:t>Today we will focus on the $55 million for our new Energy Savings for Business program… this program demonstrates the value the provincial government places on energy efficiency as a lever to reduce emissions and provide economic stimulus to small and medium sized businesses</a:t>
            </a:r>
          </a:p>
          <a:p>
            <a:pPr marL="285750" indent="-285750">
              <a:buFont typeface="Arial"/>
              <a:buChar char="•"/>
            </a:pPr>
            <a:r>
              <a:rPr lang="en-US"/>
              <a:t>But… I want to acknowledge this $280 million in funding also includes up to $150 million for our Shovel-Ready Challenge</a:t>
            </a:r>
          </a:p>
          <a:p>
            <a:pPr marL="285750" indent="-285750">
              <a:buFont typeface="Arial"/>
              <a:buChar char="•"/>
            </a:pPr>
            <a:r>
              <a:rPr lang="en-US"/>
              <a:t>And… it includes a $75 million boost to our existing Partnership Intake Program. </a:t>
            </a:r>
          </a:p>
          <a:p>
            <a:pPr marL="285750" indent="-285750">
              <a:buFont typeface="Arial"/>
              <a:buChar char="•"/>
            </a:pPr>
            <a:r>
              <a:rPr lang="en-US"/>
              <a:t>This commitment of both provincial and federal funding will help unlock the development and deployment of the technologies we need to stimulate the economy now and create the lower-emissions industries of the future.</a:t>
            </a:r>
          </a:p>
          <a:p>
            <a:endParaRPr lang="en-US">
              <a:cs typeface="Calibri"/>
            </a:endParaRPr>
          </a:p>
        </p:txBody>
      </p:sp>
      <p:sp>
        <p:nvSpPr>
          <p:cNvPr id="4" name="Slide Number Placeholder 3"/>
          <p:cNvSpPr>
            <a:spLocks noGrp="1"/>
          </p:cNvSpPr>
          <p:nvPr>
            <p:ph type="sldNum" sz="quarter" idx="5"/>
          </p:nvPr>
        </p:nvSpPr>
        <p:spPr/>
        <p:txBody>
          <a:bodyPr/>
          <a:lstStyle/>
          <a:p>
            <a:fld id="{3FE0E8B1-D26F-4DB3-BA37-2FC8E07FB7D5}" type="slidenum">
              <a:rPr lang="en-CA" smtClean="0"/>
              <a:t>6</a:t>
            </a:fld>
            <a:endParaRPr lang="en-CA"/>
          </a:p>
        </p:txBody>
      </p:sp>
    </p:spTree>
    <p:extLst>
      <p:ext uri="{BB962C8B-B14F-4D97-AF65-F5344CB8AC3E}">
        <p14:creationId xmlns:p14="http://schemas.microsoft.com/office/powerpoint/2010/main" val="12621980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a:buChar char="•"/>
            </a:pPr>
            <a:r>
              <a:rPr lang="en-US"/>
              <a:t>I know there have been a lot of funding announcements lately.</a:t>
            </a:r>
          </a:p>
          <a:p>
            <a:pPr marL="285750" indent="-285750">
              <a:buFont typeface="Arial"/>
              <a:buChar char="•"/>
            </a:pPr>
            <a:r>
              <a:rPr lang="en-US"/>
              <a:t>We know many companies have limited resources to respond to these Calls for Proposals and new programs.</a:t>
            </a:r>
          </a:p>
          <a:p>
            <a:pPr marL="285750" indent="-285750">
              <a:buFont typeface="Arial"/>
              <a:buChar char="•"/>
            </a:pPr>
            <a:r>
              <a:rPr lang="en-US"/>
              <a:t>I want to assure everyone we are working closely with our colleagues at Alberta Innovates, Alberta Environment and Parks and other ministries to make sure there is clarity and alignment between all the programs available.</a:t>
            </a:r>
          </a:p>
          <a:p>
            <a:pPr marL="285750" indent="-285750">
              <a:buFont typeface="Arial"/>
              <a:buChar char="•"/>
            </a:pPr>
            <a:r>
              <a:rPr lang="en-US"/>
              <a:t>We are designing a process that is respectful of the challenges you are facing – we are building on the foundation of work done by Energy Efficiency Alberta  – and we are applying learnings from their programs to streamline the process, lessen the administrative burden and ensure more funding goes directly to participants. </a:t>
            </a:r>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r>
              <a:rPr lang="en-CA" sz="1200">
                <a:effectLst/>
                <a:latin typeface="Calibri" panose="020F0502020204030204" pitchFamily="34" charset="0"/>
                <a:ea typeface="Calibri" panose="020F0502020204030204" pitchFamily="34" charset="0"/>
                <a:cs typeface="Arial" panose="020B0604020202020204" pitchFamily="34" charset="0"/>
              </a:rPr>
              <a:t>Energy efficiency initiatives have the potential to significantly reduce GHG emissions. </a:t>
            </a:r>
            <a:r>
              <a:rPr lang="en-CA" sz="1200">
                <a:effectLst/>
                <a:highlight>
                  <a:srgbClr val="FFFF00"/>
                </a:highlight>
                <a:latin typeface="Calibri" panose="020F0502020204030204" pitchFamily="34" charset="0"/>
                <a:ea typeface="Calibri" panose="020F0502020204030204" pitchFamily="34" charset="0"/>
                <a:cs typeface="Arial" panose="020B0604020202020204" pitchFamily="34" charset="0"/>
              </a:rPr>
              <a:t>Research by Efficiency Canada indicates energy efficiency has the potential to help meet over 30% of Canada’s future emissions reduction targets. An analysis published by Corporate Knights indicates emissions from commercial buildings could be reduced by as much as 50% with aggressive energy efficiency retrofits.</a:t>
            </a:r>
          </a:p>
          <a:p>
            <a:pPr marL="285750" indent="-285750">
              <a:buFont typeface="Arial"/>
              <a:buChar char="•"/>
            </a:pPr>
            <a:r>
              <a:rPr lang="en-US"/>
              <a:t>As you may know… uptake of EEA’s programs was significantly higher than similar programs in other jurisdictions. Alberta gets it.</a:t>
            </a:r>
          </a:p>
          <a:p>
            <a:pPr marL="742950" lvl="1" indent="-285750">
              <a:lnSpc>
                <a:spcPct val="107000"/>
              </a:lnSpc>
              <a:buFont typeface="Courier New" panose="02070309020205020404" pitchFamily="49" charset="0"/>
              <a:buChar char="o"/>
            </a:pPr>
            <a:r>
              <a:rPr lang="en-CA" sz="1800">
                <a:effectLst/>
                <a:latin typeface="Calibri" panose="020F0502020204030204" pitchFamily="34" charset="0"/>
                <a:ea typeface="Calibri" panose="020F0502020204030204" pitchFamily="34" charset="0"/>
                <a:cs typeface="Arial" panose="020B0604020202020204" pitchFamily="34" charset="0"/>
              </a:rPr>
              <a:t>The latest energy efficiency potential study for Alberta identified over $11 billion of cost-effective energy efficiency upgrades over a 20-year period with the majority of this potential occurring in the industrial and commercial sectors within the province.</a:t>
            </a:r>
          </a:p>
          <a:p>
            <a:pPr marL="742950" lvl="1" indent="-285750">
              <a:lnSpc>
                <a:spcPct val="107000"/>
              </a:lnSpc>
              <a:spcAft>
                <a:spcPts val="800"/>
              </a:spcAft>
              <a:buFont typeface="Courier New" panose="02070309020205020404" pitchFamily="49" charset="0"/>
              <a:buChar char="o"/>
            </a:pPr>
            <a:r>
              <a:rPr lang="en-CA" sz="1800">
                <a:effectLst/>
                <a:latin typeface="Calibri" panose="020F0502020204030204" pitchFamily="34" charset="0"/>
                <a:ea typeface="Calibri" panose="020F0502020204030204" pitchFamily="34" charset="0"/>
                <a:cs typeface="Arial" panose="020B0604020202020204" pitchFamily="34" charset="0"/>
              </a:rPr>
              <a:t>While current economic conditions are expected to impact market demand, we believe Energy Savings for Business can help to increase the uptake potential for new technology adoption.</a:t>
            </a:r>
          </a:p>
          <a:p>
            <a:pPr marL="742950" marR="0" lvl="1" indent="-285750" algn="l" defTabSz="914400" rtl="0" eaLnBrk="1" fontAlgn="auto" latinLnBrk="0" hangingPunct="1">
              <a:lnSpc>
                <a:spcPct val="107000"/>
              </a:lnSpc>
              <a:spcBef>
                <a:spcPts val="0"/>
              </a:spcBef>
              <a:spcAft>
                <a:spcPts val="800"/>
              </a:spcAft>
              <a:buClrTx/>
              <a:buSzTx/>
              <a:buFont typeface="Courier New" panose="02070309020205020404" pitchFamily="49" charset="0"/>
              <a:buChar char="o"/>
              <a:tabLst/>
              <a:defRPr/>
            </a:pPr>
            <a:r>
              <a:rPr lang="en-CA" sz="1800">
                <a:effectLst/>
                <a:latin typeface="Calibri" panose="020F0502020204030204" pitchFamily="34" charset="0"/>
                <a:ea typeface="Calibri" panose="020F0502020204030204" pitchFamily="34" charset="0"/>
                <a:cs typeface="Arial" panose="020B0604020202020204" pitchFamily="34" charset="0"/>
              </a:rPr>
              <a:t>Energy efficiency initiatives have the potential to significantly reduce GHG emissions. Research by Efficiency Canada indicates </a:t>
            </a:r>
            <a:r>
              <a:rPr lang="en-CA" sz="1800">
                <a:effectLst/>
                <a:highlight>
                  <a:srgbClr val="FFFF00"/>
                </a:highlight>
                <a:latin typeface="Calibri" panose="020F0502020204030204" pitchFamily="34" charset="0"/>
                <a:ea typeface="Calibri" panose="020F0502020204030204" pitchFamily="34" charset="0"/>
                <a:cs typeface="Arial" panose="020B0604020202020204" pitchFamily="34" charset="0"/>
              </a:rPr>
              <a:t>energy efficiency has the potential to help meet over 30% of Canada’s future emissions reduction targets. A recent analysis published by Corporate Knights indicates emissions from commercial buildings could be reduced by as much as 50% with aggressive energy efficiency retrofits. [**** REPEATED*** REMOVE?]</a:t>
            </a:r>
          </a:p>
          <a:p>
            <a:pPr marL="285750" indent="-285750">
              <a:buFont typeface="Arial"/>
              <a:buChar char="•"/>
            </a:pPr>
            <a:endParaRPr lang="en-US"/>
          </a:p>
          <a:p>
            <a:pPr marL="285750" indent="-285750">
              <a:buFont typeface="Arial"/>
              <a:buChar char="•"/>
            </a:pPr>
            <a:r>
              <a:rPr lang="en-US"/>
              <a:t>We did ask a few of EEA’s team members to join ERA… to maximize our learning and deliver the best new program to support Alberta’s energy efficiency opportunity.</a:t>
            </a:r>
          </a:p>
          <a:p>
            <a:pPr marL="285750" indent="-285750">
              <a:buFont typeface="Arial"/>
              <a:buChar char="•"/>
            </a:pPr>
            <a:r>
              <a:rPr lang="en-US"/>
              <a:t>We will work together to ensure that we are maximizing the value of these pools of money and minimizing the complexity for applicants. </a:t>
            </a:r>
          </a:p>
          <a:p>
            <a:pPr marL="285750" indent="-285750">
              <a:buFont typeface="Arial"/>
              <a:buChar char="•"/>
            </a:pPr>
            <a:r>
              <a:rPr lang="en-US"/>
              <a:t>Marc will share more details on this a bit later.</a:t>
            </a:r>
          </a:p>
          <a:p>
            <a:endParaRPr lang="en-US">
              <a:cs typeface="Calibri"/>
            </a:endParaRPr>
          </a:p>
        </p:txBody>
      </p:sp>
      <p:sp>
        <p:nvSpPr>
          <p:cNvPr id="4" name="Slide Number Placeholder 3"/>
          <p:cNvSpPr>
            <a:spLocks noGrp="1"/>
          </p:cNvSpPr>
          <p:nvPr>
            <p:ph type="sldNum" sz="quarter" idx="5"/>
          </p:nvPr>
        </p:nvSpPr>
        <p:spPr/>
        <p:txBody>
          <a:bodyPr/>
          <a:lstStyle/>
          <a:p>
            <a:fld id="{3FE0E8B1-D26F-4DB3-BA37-2FC8E07FB7D5}" type="slidenum">
              <a:rPr lang="en-CA" smtClean="0"/>
              <a:t>7</a:t>
            </a:fld>
            <a:endParaRPr lang="en-CA"/>
          </a:p>
        </p:txBody>
      </p:sp>
    </p:spTree>
    <p:extLst>
      <p:ext uri="{BB962C8B-B14F-4D97-AF65-F5344CB8AC3E}">
        <p14:creationId xmlns:p14="http://schemas.microsoft.com/office/powerpoint/2010/main" val="31898606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sz="1800" b="0" i="0">
                <a:solidFill>
                  <a:srgbClr val="000000"/>
                </a:solidFill>
                <a:effectLst/>
                <a:latin typeface="Calibri" panose="020F0502020204030204" pitchFamily="34" charset="0"/>
              </a:rPr>
              <a:t>STEVE: </a:t>
            </a:r>
            <a:endParaRPr lang="en-US" b="0" i="0">
              <a:solidFill>
                <a:srgbClr val="000000"/>
              </a:solidFill>
              <a:effectLst/>
              <a:latin typeface="Segoe UI" panose="020B0502040204020203" pitchFamily="34" charset="0"/>
            </a:endParaRPr>
          </a:p>
          <a:p>
            <a:pPr marL="285750" indent="-285750" fontAlgn="base">
              <a:buFont typeface="Arial"/>
              <a:buChar char="•"/>
            </a:pPr>
            <a:r>
              <a:rPr lang="en-US" sz="1800" b="0" i="0">
                <a:solidFill>
                  <a:srgbClr val="000000"/>
                </a:solidFill>
                <a:effectLst/>
                <a:latin typeface="Calibri"/>
                <a:cs typeface="Calibri"/>
              </a:rPr>
              <a:t>We may </a:t>
            </a:r>
            <a:r>
              <a:rPr lang="en-US" sz="1800">
                <a:solidFill>
                  <a:srgbClr val="000000"/>
                </a:solidFill>
                <a:latin typeface="Calibri"/>
                <a:cs typeface="Calibri"/>
              </a:rPr>
              <a:t>have some people on the call today who are new to Emissions Reduction Alberta</a:t>
            </a:r>
            <a:endParaRPr lang="en-US" sz="1800">
              <a:solidFill>
                <a:srgbClr val="000000"/>
              </a:solidFill>
              <a:latin typeface="Calibri" panose="020F0502020204030204" pitchFamily="34" charset="0"/>
              <a:cs typeface="Calibri" panose="020F0502020204030204" pitchFamily="34" charset="0"/>
            </a:endParaRPr>
          </a:p>
          <a:p>
            <a:pPr marL="285750" indent="-285750">
              <a:buFont typeface="Arial"/>
              <a:buChar char="•"/>
            </a:pPr>
            <a:r>
              <a:rPr lang="en-US"/>
              <a:t>ERA has a proven track record of fulfilling the vision, mandate and strategic priorities that you see on this slide.  </a:t>
            </a:r>
            <a:endParaRPr lang="en-US" sz="1800">
              <a:solidFill>
                <a:srgbClr val="000000"/>
              </a:solidFill>
              <a:latin typeface="Calibri"/>
              <a:cs typeface="Calibri"/>
            </a:endParaRPr>
          </a:p>
          <a:p>
            <a:pPr marL="285750" indent="-285750">
              <a:buFont typeface="Arial"/>
              <a:buChar char="•"/>
            </a:pPr>
            <a:r>
              <a:rPr lang="en-US"/>
              <a:t>When the Premier announced our funding on November 2nd, he made it clear that businesses must demonstrate they are serious about improving their environmental performance and lowering emissions if they want access to capital.</a:t>
            </a:r>
            <a:endParaRPr lang="en-US">
              <a:cs typeface="Calibri" panose="020F0502020204030204"/>
            </a:endParaRPr>
          </a:p>
          <a:p>
            <a:pPr marL="285750" indent="-285750">
              <a:buFont typeface="Arial"/>
              <a:buChar char="•"/>
            </a:pPr>
            <a:r>
              <a:rPr lang="en-US"/>
              <a:t>ERA investments ensure Alberta has competitive businesses that deliver sustainable environmental outcomes, attract investment, create jobs and grow our GDP.</a:t>
            </a:r>
            <a:endParaRPr lang="en-US">
              <a:cs typeface="Calibri" panose="020F0502020204030204"/>
            </a:endParaRPr>
          </a:p>
          <a:p>
            <a:pPr marL="285750" indent="-285750">
              <a:buFont typeface="Arial"/>
              <a:buChar char="•"/>
            </a:pPr>
            <a:r>
              <a:rPr lang="en-US"/>
              <a:t>Our vision is anchored in the belief that our success is measured in both economic and environmental terms.   </a:t>
            </a:r>
            <a:endParaRPr lang="en-US">
              <a:cs typeface="Calibri" panose="020F0502020204030204"/>
            </a:endParaRPr>
          </a:p>
          <a:p>
            <a:pPr marL="285750" indent="-285750">
              <a:buFont typeface="Arial"/>
              <a:buChar char="•"/>
            </a:pPr>
            <a:r>
              <a:rPr lang="en-US"/>
              <a:t>We fondly refer to this as our “the genius of and” vision. The two outcomes are not mutually exclusive. </a:t>
            </a:r>
            <a:endParaRPr lang="en-US">
              <a:cs typeface="Calibri" panose="020F0502020204030204"/>
            </a:endParaRPr>
          </a:p>
          <a:p>
            <a:endParaRPr lang="en-US" b="0" i="0">
              <a:solidFill>
                <a:srgbClr val="000000"/>
              </a:solidFill>
              <a:effectLst/>
              <a:latin typeface="Calibri" panose="020F0502020204030204" pitchFamily="34" charset="0"/>
              <a:cs typeface="Calibri"/>
            </a:endParaRPr>
          </a:p>
          <a:p>
            <a:endParaRPr lang="en-CA"/>
          </a:p>
        </p:txBody>
      </p:sp>
      <p:sp>
        <p:nvSpPr>
          <p:cNvPr id="4" name="Slide Number Placeholder 3"/>
          <p:cNvSpPr>
            <a:spLocks noGrp="1"/>
          </p:cNvSpPr>
          <p:nvPr>
            <p:ph type="sldNum" sz="quarter" idx="5"/>
          </p:nvPr>
        </p:nvSpPr>
        <p:spPr/>
        <p:txBody>
          <a:bodyPr/>
          <a:lstStyle/>
          <a:p>
            <a:fld id="{3FE0E8B1-D26F-4DB3-BA37-2FC8E07FB7D5}" type="slidenum">
              <a:rPr lang="en-CA" smtClean="0"/>
              <a:t>8</a:t>
            </a:fld>
            <a:endParaRPr lang="en-CA"/>
          </a:p>
        </p:txBody>
      </p:sp>
    </p:spTree>
    <p:extLst>
      <p:ext uri="{BB962C8B-B14F-4D97-AF65-F5344CB8AC3E}">
        <p14:creationId xmlns:p14="http://schemas.microsoft.com/office/powerpoint/2010/main" val="39120630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sz="1800" b="0" i="0">
                <a:solidFill>
                  <a:srgbClr val="000000"/>
                </a:solidFill>
                <a:effectLst/>
                <a:latin typeface="Calibri" panose="020F0502020204030204" pitchFamily="34" charset="0"/>
              </a:rPr>
              <a:t>STEVE: </a:t>
            </a:r>
            <a:endParaRPr lang="en-US" b="0" i="0">
              <a:solidFill>
                <a:srgbClr val="000000"/>
              </a:solidFill>
              <a:effectLst/>
              <a:latin typeface="Calibri" panose="020F0502020204030204" pitchFamily="34" charset="0"/>
            </a:endParaRPr>
          </a:p>
          <a:p>
            <a:pPr marL="285750" indent="-285750">
              <a:buFont typeface="Arial"/>
              <a:buChar char="•"/>
            </a:pPr>
            <a:r>
              <a:rPr lang="en-US"/>
              <a:t>And our portfolio reflects this.</a:t>
            </a:r>
          </a:p>
          <a:p>
            <a:pPr marL="285750" indent="-285750">
              <a:buFont typeface="Arial"/>
              <a:buChar char="•"/>
            </a:pPr>
            <a:r>
              <a:rPr lang="en-US"/>
              <a:t>It aligns with both Alberta’s economic and environmental priorities.   </a:t>
            </a:r>
          </a:p>
          <a:p>
            <a:pPr marL="285750" indent="-285750">
              <a:buFont typeface="Arial"/>
              <a:buChar char="•"/>
            </a:pPr>
            <a:r>
              <a:rPr lang="en-US"/>
              <a:t>And the projects span all sectors and timescales.  </a:t>
            </a:r>
          </a:p>
          <a:p>
            <a:pPr marL="285750" indent="-285750">
              <a:buFont typeface="Arial"/>
              <a:buChar char="•"/>
            </a:pPr>
            <a:r>
              <a:rPr lang="en-US"/>
              <a:t>These investments are guided by our Technology Roadmap, which defines the pathways and areas of focus for ERA’s funding portfolio.  </a:t>
            </a:r>
          </a:p>
          <a:p>
            <a:pPr marL="285750" indent="-285750">
              <a:buFont typeface="Arial"/>
              <a:buChar char="•"/>
            </a:pPr>
            <a:r>
              <a:rPr lang="en-US"/>
              <a:t>We regularly review this document to ensure we are being responsive to the changing needs of the province’s industries, innovators and investors. </a:t>
            </a:r>
          </a:p>
          <a:p>
            <a:pPr marL="285750" indent="-285750">
              <a:buFont typeface="Arial"/>
              <a:buChar char="•"/>
            </a:pPr>
            <a:r>
              <a:rPr lang="en-US"/>
              <a:t>2020 has taught us things can change quickly, so we invest a lot of time speaking to project partners to keep our finger on the pulse of how industry and business are being impacted by current economic and health conditions.</a:t>
            </a:r>
          </a:p>
          <a:p>
            <a:pPr marL="285750" indent="-285750">
              <a:buFont typeface="Arial"/>
              <a:buChar char="•"/>
            </a:pPr>
            <a:r>
              <a:rPr lang="en-US"/>
              <a:t>Our roadmap defines four areas of focus:  </a:t>
            </a:r>
          </a:p>
          <a:p>
            <a:pPr marL="742950" lvl="1" indent="-285750">
              <a:buFont typeface="Arial"/>
              <a:buChar char="•"/>
            </a:pPr>
            <a:r>
              <a:rPr lang="en-US"/>
              <a:t>Cleaner oil and gas  </a:t>
            </a:r>
          </a:p>
          <a:p>
            <a:pPr marL="742950" lvl="1" indent="-285750">
              <a:buFont typeface="Arial"/>
              <a:buChar char="•"/>
            </a:pPr>
            <a:r>
              <a:rPr lang="en-US"/>
              <a:t>Low emitting electricity supply and demand; so you can see, energy efficiency is not a new space for us. We have been focused on large scale industry for years. And now we have an opportunity to do more to accelerate technology adoption among small and medium enterprise.</a:t>
            </a:r>
          </a:p>
          <a:p>
            <a:pPr marL="742950" lvl="1" indent="-285750">
              <a:buFont typeface="Arial"/>
              <a:buChar char="•"/>
            </a:pPr>
            <a:r>
              <a:rPr lang="en-US"/>
              <a:t>Food, </a:t>
            </a:r>
            <a:r>
              <a:rPr lang="en-US" err="1"/>
              <a:t>fibre</a:t>
            </a:r>
            <a:r>
              <a:rPr lang="en-US"/>
              <a:t> and bioindustries , and </a:t>
            </a:r>
          </a:p>
          <a:p>
            <a:pPr marL="742950" lvl="1" indent="-285750">
              <a:buFont typeface="Arial"/>
              <a:buChar char="•"/>
            </a:pPr>
            <a:r>
              <a:rPr lang="en-US"/>
              <a:t>Low carbon industrial processes and products. </a:t>
            </a:r>
          </a:p>
          <a:p>
            <a:endParaRPr lang="en-US" sz="1800">
              <a:solidFill>
                <a:srgbClr val="000000"/>
              </a:solidFill>
              <a:latin typeface="Calibri"/>
              <a:cs typeface="Calibri"/>
            </a:endParaRPr>
          </a:p>
          <a:p>
            <a:endParaRPr lang="en-US" sz="1800">
              <a:solidFill>
                <a:srgbClr val="000000"/>
              </a:solidFill>
              <a:latin typeface="Calibri"/>
              <a:cs typeface="Calibri"/>
            </a:endParaRPr>
          </a:p>
          <a:p>
            <a:pPr algn="l" rtl="0"/>
            <a:endParaRPr lang="en-CA" b="0" i="0">
              <a:solidFill>
                <a:srgbClr val="000000"/>
              </a:solidFill>
              <a:effectLst/>
              <a:latin typeface="Calibri" panose="020F0502020204030204" pitchFamily="34" charset="0"/>
              <a:cs typeface="Calibri"/>
            </a:endParaRPr>
          </a:p>
        </p:txBody>
      </p:sp>
      <p:sp>
        <p:nvSpPr>
          <p:cNvPr id="4" name="Slide Number Placeholder 3"/>
          <p:cNvSpPr>
            <a:spLocks noGrp="1"/>
          </p:cNvSpPr>
          <p:nvPr>
            <p:ph type="sldNum" sz="quarter" idx="5"/>
          </p:nvPr>
        </p:nvSpPr>
        <p:spPr/>
        <p:txBody>
          <a:bodyPr/>
          <a:lstStyle/>
          <a:p>
            <a:fld id="{3FE0E8B1-D26F-4DB3-BA37-2FC8E07FB7D5}" type="slidenum">
              <a:rPr lang="en-CA" smtClean="0"/>
              <a:t>9</a:t>
            </a:fld>
            <a:endParaRPr lang="en-CA"/>
          </a:p>
        </p:txBody>
      </p:sp>
    </p:spTree>
    <p:extLst>
      <p:ext uri="{BB962C8B-B14F-4D97-AF65-F5344CB8AC3E}">
        <p14:creationId xmlns:p14="http://schemas.microsoft.com/office/powerpoint/2010/main" val="296078250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emf"/><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 Id="rId5" Type="http://schemas.openxmlformats.org/officeDocument/2006/relationships/image" Target="../media/image5.emf"/><Relationship Id="rId4" Type="http://schemas.openxmlformats.org/officeDocument/2006/relationships/image" Target="../media/image3.emf"/></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Title Slide">
    <p:bg>
      <p:bgPr>
        <a:solidFill>
          <a:srgbClr val="13603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D56D80-470F-2849-A9FF-01535C8D4D25}"/>
              </a:ext>
            </a:extLst>
          </p:cNvPr>
          <p:cNvSpPr>
            <a:spLocks noGrp="1"/>
          </p:cNvSpPr>
          <p:nvPr>
            <p:ph type="ctrTitle" hasCustomPrompt="1"/>
          </p:nvPr>
        </p:nvSpPr>
        <p:spPr>
          <a:xfrm>
            <a:off x="3811976" y="4032393"/>
            <a:ext cx="7659587" cy="418309"/>
          </a:xfrm>
        </p:spPr>
        <p:txBody>
          <a:bodyPr anchor="t"/>
          <a:lstStyle>
            <a:lvl1pPr algn="l">
              <a:defRPr sz="2800" b="1" i="0">
                <a:solidFill>
                  <a:schemeClr val="bg1"/>
                </a:solidFill>
                <a:latin typeface="DIN Pro" panose="020B0504020101020102" pitchFamily="34" charset="0"/>
              </a:defRPr>
            </a:lvl1pPr>
          </a:lstStyle>
          <a:p>
            <a:r>
              <a:rPr lang="en-US"/>
              <a:t>CLICK TO EDIT MASTER TITLE STYLE</a:t>
            </a:r>
          </a:p>
        </p:txBody>
      </p:sp>
      <p:pic>
        <p:nvPicPr>
          <p:cNvPr id="10" name="Picture 9">
            <a:extLst>
              <a:ext uri="{FF2B5EF4-FFF2-40B4-BE49-F238E27FC236}">
                <a16:creationId xmlns:a16="http://schemas.microsoft.com/office/drawing/2014/main" id="{3B62B351-0AD9-AC45-BA7B-775C10686BE5}"/>
              </a:ext>
            </a:extLst>
          </p:cNvPr>
          <p:cNvPicPr>
            <a:picLocks noChangeAspect="1"/>
          </p:cNvPicPr>
          <p:nvPr userDrawn="1"/>
        </p:nvPicPr>
        <p:blipFill rotWithShape="1">
          <a:blip r:embed="rId2"/>
          <a:srcRect l="-301" r="-1"/>
          <a:stretch/>
        </p:blipFill>
        <p:spPr>
          <a:xfrm>
            <a:off x="0" y="-36889"/>
            <a:ext cx="2845690" cy="6894889"/>
          </a:xfrm>
          <a:prstGeom prst="rect">
            <a:avLst/>
          </a:prstGeom>
        </p:spPr>
      </p:pic>
      <p:pic>
        <p:nvPicPr>
          <p:cNvPr id="6" name="Picture 5">
            <a:extLst>
              <a:ext uri="{FF2B5EF4-FFF2-40B4-BE49-F238E27FC236}">
                <a16:creationId xmlns:a16="http://schemas.microsoft.com/office/drawing/2014/main" id="{2843E87D-FC18-B441-9E92-6586959C484B}"/>
              </a:ext>
            </a:extLst>
          </p:cNvPr>
          <p:cNvPicPr>
            <a:picLocks noChangeAspect="1"/>
          </p:cNvPicPr>
          <p:nvPr userDrawn="1"/>
        </p:nvPicPr>
        <p:blipFill>
          <a:blip r:embed="rId3"/>
          <a:stretch>
            <a:fillRect/>
          </a:stretch>
        </p:blipFill>
        <p:spPr>
          <a:xfrm>
            <a:off x="3811977" y="1702885"/>
            <a:ext cx="5733176" cy="1726116"/>
          </a:xfrm>
          <a:prstGeom prst="rect">
            <a:avLst/>
          </a:prstGeom>
        </p:spPr>
      </p:pic>
      <p:pic>
        <p:nvPicPr>
          <p:cNvPr id="7" name="Picture 6">
            <a:extLst>
              <a:ext uri="{FF2B5EF4-FFF2-40B4-BE49-F238E27FC236}">
                <a16:creationId xmlns:a16="http://schemas.microsoft.com/office/drawing/2014/main" id="{C3C6F71D-FA5E-F040-B283-FF3CAFE96FAE}"/>
              </a:ext>
            </a:extLst>
          </p:cNvPr>
          <p:cNvPicPr>
            <a:picLocks noChangeAspect="1"/>
          </p:cNvPicPr>
          <p:nvPr userDrawn="1"/>
        </p:nvPicPr>
        <p:blipFill>
          <a:blip r:embed="rId4"/>
          <a:stretch>
            <a:fillRect/>
          </a:stretch>
        </p:blipFill>
        <p:spPr>
          <a:xfrm>
            <a:off x="10634662" y="6058018"/>
            <a:ext cx="1320830" cy="500931"/>
          </a:xfrm>
          <a:prstGeom prst="rect">
            <a:avLst/>
          </a:prstGeom>
        </p:spPr>
      </p:pic>
    </p:spTree>
    <p:extLst>
      <p:ext uri="{BB962C8B-B14F-4D97-AF65-F5344CB8AC3E}">
        <p14:creationId xmlns:p14="http://schemas.microsoft.com/office/powerpoint/2010/main" val="21111466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F6D8E5A6-EF21-754D-A774-4F71D97E5296}"/>
              </a:ext>
            </a:extLst>
          </p:cNvPr>
          <p:cNvSpPr>
            <a:spLocks noGrp="1"/>
          </p:cNvSpPr>
          <p:nvPr>
            <p:ph type="pic" idx="1"/>
          </p:nvPr>
        </p:nvSpPr>
        <p:spPr>
          <a:xfrm>
            <a:off x="5183188" y="987426"/>
            <a:ext cx="6172200" cy="428441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8" name="Title 1">
            <a:extLst>
              <a:ext uri="{FF2B5EF4-FFF2-40B4-BE49-F238E27FC236}">
                <a16:creationId xmlns:a16="http://schemas.microsoft.com/office/drawing/2014/main" id="{3CA034A4-9679-8049-A6FA-68F8DF6EBCF6}"/>
              </a:ext>
            </a:extLst>
          </p:cNvPr>
          <p:cNvSpPr>
            <a:spLocks noGrp="1"/>
          </p:cNvSpPr>
          <p:nvPr>
            <p:ph type="title" hasCustomPrompt="1"/>
          </p:nvPr>
        </p:nvSpPr>
        <p:spPr>
          <a:xfrm>
            <a:off x="839788" y="457200"/>
            <a:ext cx="3932237" cy="1600200"/>
          </a:xfrm>
        </p:spPr>
        <p:txBody>
          <a:bodyPr anchor="b"/>
          <a:lstStyle>
            <a:lvl1pPr>
              <a:defRPr sz="3200"/>
            </a:lvl1pPr>
          </a:lstStyle>
          <a:p>
            <a:r>
              <a:rPr lang="en-US"/>
              <a:t>CLICK TO EDIT MASTER TITLE STYLE</a:t>
            </a:r>
          </a:p>
        </p:txBody>
      </p:sp>
      <p:sp>
        <p:nvSpPr>
          <p:cNvPr id="10" name="Text Placeholder 3">
            <a:extLst>
              <a:ext uri="{FF2B5EF4-FFF2-40B4-BE49-F238E27FC236}">
                <a16:creationId xmlns:a16="http://schemas.microsoft.com/office/drawing/2014/main" id="{D7DEF950-0236-5941-AFBF-DB33CEB264DD}"/>
              </a:ext>
            </a:extLst>
          </p:cNvPr>
          <p:cNvSpPr>
            <a:spLocks noGrp="1"/>
          </p:cNvSpPr>
          <p:nvPr>
            <p:ph type="body" sz="half" idx="2"/>
          </p:nvPr>
        </p:nvSpPr>
        <p:spPr>
          <a:xfrm>
            <a:off x="839788" y="2057400"/>
            <a:ext cx="3932237" cy="321443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1926862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3B62B351-0AD9-AC45-BA7B-775C10686BE5}"/>
              </a:ext>
            </a:extLst>
          </p:cNvPr>
          <p:cNvPicPr>
            <a:picLocks noChangeAspect="1"/>
          </p:cNvPicPr>
          <p:nvPr userDrawn="1"/>
        </p:nvPicPr>
        <p:blipFill rotWithShape="1">
          <a:blip r:embed="rId2"/>
          <a:srcRect l="-301" r="-1"/>
          <a:stretch/>
        </p:blipFill>
        <p:spPr>
          <a:xfrm>
            <a:off x="0" y="-36889"/>
            <a:ext cx="2367941" cy="5737340"/>
          </a:xfrm>
          <a:prstGeom prst="rect">
            <a:avLst/>
          </a:prstGeom>
        </p:spPr>
      </p:pic>
      <p:sp>
        <p:nvSpPr>
          <p:cNvPr id="12" name="Title 1">
            <a:extLst>
              <a:ext uri="{FF2B5EF4-FFF2-40B4-BE49-F238E27FC236}">
                <a16:creationId xmlns:a16="http://schemas.microsoft.com/office/drawing/2014/main" id="{1CEBD6D9-29C5-8044-8237-F568BA124B55}"/>
              </a:ext>
            </a:extLst>
          </p:cNvPr>
          <p:cNvSpPr>
            <a:spLocks noGrp="1"/>
          </p:cNvSpPr>
          <p:nvPr>
            <p:ph type="title" hasCustomPrompt="1"/>
          </p:nvPr>
        </p:nvSpPr>
        <p:spPr>
          <a:xfrm>
            <a:off x="2913173" y="365125"/>
            <a:ext cx="8863668" cy="1325563"/>
          </a:xfrm>
        </p:spPr>
        <p:txBody>
          <a:bodyPr/>
          <a:lstStyle/>
          <a:p>
            <a:r>
              <a:rPr lang="en-US"/>
              <a:t>CLICK TO EDIT MASTER TITLE STYLE</a:t>
            </a:r>
          </a:p>
        </p:txBody>
      </p:sp>
      <p:sp>
        <p:nvSpPr>
          <p:cNvPr id="13" name="Content Placeholder 2">
            <a:extLst>
              <a:ext uri="{FF2B5EF4-FFF2-40B4-BE49-F238E27FC236}">
                <a16:creationId xmlns:a16="http://schemas.microsoft.com/office/drawing/2014/main" id="{2CF2B94A-CBEF-264B-BB3D-4B7A22428EDF}"/>
              </a:ext>
            </a:extLst>
          </p:cNvPr>
          <p:cNvSpPr>
            <a:spLocks noGrp="1"/>
          </p:cNvSpPr>
          <p:nvPr>
            <p:ph idx="1"/>
          </p:nvPr>
        </p:nvSpPr>
        <p:spPr>
          <a:xfrm>
            <a:off x="2913173" y="1825625"/>
            <a:ext cx="8863668" cy="3589523"/>
          </a:xfrm>
        </p:spPr>
        <p:txBody>
          <a:bodyPr/>
          <a:lstStyle>
            <a:lvl1pPr>
              <a:buClr>
                <a:srgbClr val="53B248"/>
              </a:buClr>
              <a:defRPr/>
            </a:lvl1pPr>
            <a:lvl2pPr>
              <a:buClr>
                <a:srgbClr val="53B248"/>
              </a:buClr>
              <a:defRPr/>
            </a:lvl2pPr>
            <a:lvl3pPr>
              <a:buClr>
                <a:srgbClr val="53B248"/>
              </a:buClr>
              <a:defRPr/>
            </a:lvl3pPr>
            <a:lvl4pPr>
              <a:buClr>
                <a:srgbClr val="53B248"/>
              </a:buClr>
              <a:defRPr/>
            </a:lvl4pPr>
            <a:lvl5pPr>
              <a:buClr>
                <a:srgbClr val="53B248"/>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674049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423858-18C3-2C42-B5F7-67911D5E832B}"/>
              </a:ext>
            </a:extLst>
          </p:cNvPr>
          <p:cNvSpPr>
            <a:spLocks noGrp="1"/>
          </p:cNvSpPr>
          <p:nvPr>
            <p:ph type="title" hasCustomPrompt="1"/>
          </p:nvPr>
        </p:nvSpPr>
        <p:spPr>
          <a:xfrm>
            <a:off x="1702676" y="365125"/>
            <a:ext cx="9651124" cy="13255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5212370A-A2BE-744B-AECA-B8C1A8B96B51}"/>
              </a:ext>
            </a:extLst>
          </p:cNvPr>
          <p:cNvSpPr>
            <a:spLocks noGrp="1"/>
          </p:cNvSpPr>
          <p:nvPr>
            <p:ph idx="1"/>
          </p:nvPr>
        </p:nvSpPr>
        <p:spPr>
          <a:xfrm>
            <a:off x="1702676" y="1825625"/>
            <a:ext cx="9651124" cy="3589523"/>
          </a:xfrm>
        </p:spPr>
        <p:txBody>
          <a:bodyPr/>
          <a:lstStyle>
            <a:lvl1pPr>
              <a:buClr>
                <a:srgbClr val="53B248"/>
              </a:buClr>
              <a:defRPr/>
            </a:lvl1pPr>
            <a:lvl2pPr>
              <a:buClr>
                <a:srgbClr val="53B248"/>
              </a:buClr>
              <a:defRPr/>
            </a:lvl2pPr>
            <a:lvl3pPr>
              <a:buClr>
                <a:srgbClr val="53B248"/>
              </a:buClr>
              <a:defRPr/>
            </a:lvl3pPr>
            <a:lvl4pPr>
              <a:buClr>
                <a:srgbClr val="53B248"/>
              </a:buClr>
              <a:defRPr/>
            </a:lvl4pPr>
            <a:lvl5pPr>
              <a:buClr>
                <a:srgbClr val="53B248"/>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DB680FDD-34F7-0E41-AC43-88E23E7B9DC3}"/>
              </a:ext>
            </a:extLst>
          </p:cNvPr>
          <p:cNvPicPr>
            <a:picLocks noChangeAspect="1"/>
          </p:cNvPicPr>
          <p:nvPr userDrawn="1"/>
        </p:nvPicPr>
        <p:blipFill rotWithShape="1">
          <a:blip r:embed="rId2"/>
          <a:srcRect l="51761" t="642"/>
          <a:stretch/>
        </p:blipFill>
        <p:spPr>
          <a:xfrm>
            <a:off x="0" y="1"/>
            <a:ext cx="1138845" cy="5700450"/>
          </a:xfrm>
          <a:prstGeom prst="rect">
            <a:avLst/>
          </a:prstGeom>
        </p:spPr>
      </p:pic>
    </p:spTree>
    <p:extLst>
      <p:ext uri="{BB962C8B-B14F-4D97-AF65-F5344CB8AC3E}">
        <p14:creationId xmlns:p14="http://schemas.microsoft.com/office/powerpoint/2010/main" val="38896428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9CE17C-3A35-7849-9300-CF41B35B1DED}"/>
              </a:ext>
            </a:extLst>
          </p:cNvPr>
          <p:cNvSpPr>
            <a:spLocks noGrp="1"/>
          </p:cNvSpPr>
          <p:nvPr>
            <p:ph type="title" hasCustomPrompt="1"/>
          </p:nvPr>
        </p:nvSpPr>
        <p:spPr>
          <a:xfrm>
            <a:off x="838200" y="576263"/>
            <a:ext cx="10515600" cy="2852737"/>
          </a:xfrm>
        </p:spPr>
        <p:txBody>
          <a:bodyPr anchor="b"/>
          <a:lstStyle>
            <a:lvl1pPr>
              <a:defRPr sz="7200" b="1" i="0">
                <a:latin typeface="Klavika" panose="020B0506040000020004" pitchFamily="34" charset="0"/>
              </a:defRPr>
            </a:lvl1pPr>
          </a:lstStyle>
          <a:p>
            <a:r>
              <a:rPr lang="en-US"/>
              <a:t>CLICK TO EDIT MASTER TITLE STYLE</a:t>
            </a:r>
          </a:p>
        </p:txBody>
      </p:sp>
      <p:sp>
        <p:nvSpPr>
          <p:cNvPr id="3" name="Text Placeholder 2">
            <a:extLst>
              <a:ext uri="{FF2B5EF4-FFF2-40B4-BE49-F238E27FC236}">
                <a16:creationId xmlns:a16="http://schemas.microsoft.com/office/drawing/2014/main" id="{D060CACD-C382-DD4F-B2B6-C4365C66F86B}"/>
              </a:ext>
            </a:extLst>
          </p:cNvPr>
          <p:cNvSpPr>
            <a:spLocks noGrp="1"/>
          </p:cNvSpPr>
          <p:nvPr>
            <p:ph type="body" idx="1"/>
          </p:nvPr>
        </p:nvSpPr>
        <p:spPr>
          <a:xfrm>
            <a:off x="838200" y="3455988"/>
            <a:ext cx="10515600" cy="1500187"/>
          </a:xfrm>
        </p:spPr>
        <p:txBody>
          <a:bodyPr/>
          <a:lstStyle>
            <a:lvl1pPr marL="0" indent="0">
              <a:buNone/>
              <a:defRPr sz="2400">
                <a:solidFill>
                  <a:srgbClr val="13603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7016470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rgbClr val="04804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1F4995-3C37-9843-BB46-E56028CEAC90}"/>
              </a:ext>
            </a:extLst>
          </p:cNvPr>
          <p:cNvSpPr>
            <a:spLocks noGrp="1"/>
          </p:cNvSpPr>
          <p:nvPr>
            <p:ph type="title" hasCustomPrompt="1"/>
          </p:nvPr>
        </p:nvSpPr>
        <p:spPr>
          <a:xfrm>
            <a:off x="1557338" y="365125"/>
            <a:ext cx="9903142" cy="1325563"/>
          </a:xfrm>
        </p:spPr>
        <p:txBody>
          <a:bodyPr/>
          <a:lstStyle>
            <a:lvl1pPr>
              <a:defRPr>
                <a:solidFill>
                  <a:srgbClr val="9FE15F"/>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2183F19F-CFE6-DB47-831A-4D904EB29E96}"/>
              </a:ext>
            </a:extLst>
          </p:cNvPr>
          <p:cNvSpPr>
            <a:spLocks noGrp="1"/>
          </p:cNvSpPr>
          <p:nvPr>
            <p:ph sz="half" idx="1"/>
          </p:nvPr>
        </p:nvSpPr>
        <p:spPr>
          <a:xfrm>
            <a:off x="1557338" y="1825625"/>
            <a:ext cx="4462462" cy="354647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046E6A9-02B6-7A47-B66E-731EC9D1EC52}"/>
              </a:ext>
            </a:extLst>
          </p:cNvPr>
          <p:cNvSpPr>
            <a:spLocks noGrp="1"/>
          </p:cNvSpPr>
          <p:nvPr>
            <p:ph sz="half" idx="2"/>
          </p:nvPr>
        </p:nvSpPr>
        <p:spPr>
          <a:xfrm>
            <a:off x="6891338" y="1825625"/>
            <a:ext cx="4462462" cy="354647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a:extLst>
              <a:ext uri="{FF2B5EF4-FFF2-40B4-BE49-F238E27FC236}">
                <a16:creationId xmlns:a16="http://schemas.microsoft.com/office/drawing/2014/main" id="{838B8B04-849D-5543-BA7E-A031C6292C14}"/>
              </a:ext>
            </a:extLst>
          </p:cNvPr>
          <p:cNvPicPr>
            <a:picLocks noChangeAspect="1"/>
          </p:cNvPicPr>
          <p:nvPr userDrawn="1"/>
        </p:nvPicPr>
        <p:blipFill rotWithShape="1">
          <a:blip r:embed="rId2"/>
          <a:srcRect l="51761" t="642"/>
          <a:stretch/>
        </p:blipFill>
        <p:spPr>
          <a:xfrm>
            <a:off x="0" y="1"/>
            <a:ext cx="1138845" cy="5700450"/>
          </a:xfrm>
          <a:prstGeom prst="rect">
            <a:avLst/>
          </a:prstGeom>
        </p:spPr>
      </p:pic>
    </p:spTree>
    <p:extLst>
      <p:ext uri="{BB962C8B-B14F-4D97-AF65-F5344CB8AC3E}">
        <p14:creationId xmlns:p14="http://schemas.microsoft.com/office/powerpoint/2010/main" val="16580078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8014FF-FCAA-C244-AC7A-26DF563ABE6E}"/>
              </a:ext>
            </a:extLst>
          </p:cNvPr>
          <p:cNvSpPr>
            <a:spLocks noGrp="1"/>
          </p:cNvSpPr>
          <p:nvPr>
            <p:ph type="title" hasCustomPrompt="1"/>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4FA22A7-4B29-694F-BC86-CC81BA36012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C8C9B2D-9E12-0142-9817-0B7A6A5E85A2}"/>
              </a:ext>
            </a:extLst>
          </p:cNvPr>
          <p:cNvSpPr>
            <a:spLocks noGrp="1"/>
          </p:cNvSpPr>
          <p:nvPr>
            <p:ph sz="half" idx="2"/>
          </p:nvPr>
        </p:nvSpPr>
        <p:spPr>
          <a:xfrm>
            <a:off x="839788" y="2505075"/>
            <a:ext cx="5157787" cy="288719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80F3A09-E349-8C45-8FF9-7A8B635B4AB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6542DCF-5032-3C46-AED5-F1FD34EC58E3}"/>
              </a:ext>
            </a:extLst>
          </p:cNvPr>
          <p:cNvSpPr>
            <a:spLocks noGrp="1"/>
          </p:cNvSpPr>
          <p:nvPr>
            <p:ph sz="quarter" idx="4"/>
          </p:nvPr>
        </p:nvSpPr>
        <p:spPr>
          <a:xfrm>
            <a:off x="6172200" y="2505075"/>
            <a:ext cx="5183188" cy="288719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47249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A0280109-85DD-6549-A696-0C252F4539CF}"/>
              </a:ext>
            </a:extLst>
          </p:cNvPr>
          <p:cNvSpPr>
            <a:spLocks noGrp="1"/>
          </p:cNvSpPr>
          <p:nvPr>
            <p:ph type="title" hasCustomPrompt="1"/>
          </p:nvPr>
        </p:nvSpPr>
        <p:spPr>
          <a:xfrm>
            <a:off x="1702676" y="365125"/>
            <a:ext cx="9651124" cy="1325563"/>
          </a:xfrm>
        </p:spPr>
        <p:txBody>
          <a:bodyPr/>
          <a:lstStyle/>
          <a:p>
            <a:r>
              <a:rPr lang="en-US"/>
              <a:t>CLICK TO EDIT MASTER TITLE STYLE</a:t>
            </a:r>
          </a:p>
        </p:txBody>
      </p:sp>
      <p:pic>
        <p:nvPicPr>
          <p:cNvPr id="7" name="Picture 6">
            <a:extLst>
              <a:ext uri="{FF2B5EF4-FFF2-40B4-BE49-F238E27FC236}">
                <a16:creationId xmlns:a16="http://schemas.microsoft.com/office/drawing/2014/main" id="{5A097016-3BAB-E64D-9432-A0B9EBEE1BB6}"/>
              </a:ext>
            </a:extLst>
          </p:cNvPr>
          <p:cNvPicPr>
            <a:picLocks noChangeAspect="1"/>
          </p:cNvPicPr>
          <p:nvPr userDrawn="1"/>
        </p:nvPicPr>
        <p:blipFill rotWithShape="1">
          <a:blip r:embed="rId2"/>
          <a:srcRect l="51761" t="642"/>
          <a:stretch/>
        </p:blipFill>
        <p:spPr>
          <a:xfrm>
            <a:off x="0" y="1"/>
            <a:ext cx="1138845" cy="5700450"/>
          </a:xfrm>
          <a:prstGeom prst="rect">
            <a:avLst/>
          </a:prstGeom>
        </p:spPr>
      </p:pic>
    </p:spTree>
    <p:extLst>
      <p:ext uri="{BB962C8B-B14F-4D97-AF65-F5344CB8AC3E}">
        <p14:creationId xmlns:p14="http://schemas.microsoft.com/office/powerpoint/2010/main" val="26146350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A1ED833-FD39-B042-8FBE-C9AC5B798A84}"/>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6" name="Picture 5">
            <a:extLst>
              <a:ext uri="{FF2B5EF4-FFF2-40B4-BE49-F238E27FC236}">
                <a16:creationId xmlns:a16="http://schemas.microsoft.com/office/drawing/2014/main" id="{D7EB2DE3-56AE-444E-9579-818314CBBF8C}"/>
              </a:ext>
            </a:extLst>
          </p:cNvPr>
          <p:cNvPicPr>
            <a:picLocks noChangeAspect="1"/>
          </p:cNvPicPr>
          <p:nvPr userDrawn="1"/>
        </p:nvPicPr>
        <p:blipFill>
          <a:blip r:embed="rId3"/>
          <a:stretch>
            <a:fillRect/>
          </a:stretch>
        </p:blipFill>
        <p:spPr>
          <a:xfrm>
            <a:off x="10634662" y="364711"/>
            <a:ext cx="1320830" cy="500931"/>
          </a:xfrm>
          <a:prstGeom prst="rect">
            <a:avLst/>
          </a:prstGeom>
        </p:spPr>
      </p:pic>
      <p:cxnSp>
        <p:nvCxnSpPr>
          <p:cNvPr id="7" name="Straight Connector 6">
            <a:extLst>
              <a:ext uri="{FF2B5EF4-FFF2-40B4-BE49-F238E27FC236}">
                <a16:creationId xmlns:a16="http://schemas.microsoft.com/office/drawing/2014/main" id="{1A45AFED-01DC-ED4F-9B9F-0D4A87316133}"/>
              </a:ext>
            </a:extLst>
          </p:cNvPr>
          <p:cNvCxnSpPr>
            <a:cxnSpLocks/>
          </p:cNvCxnSpPr>
          <p:nvPr userDrawn="1"/>
        </p:nvCxnSpPr>
        <p:spPr>
          <a:xfrm>
            <a:off x="2898321" y="230532"/>
            <a:ext cx="9057171" cy="0"/>
          </a:xfrm>
          <a:prstGeom prst="line">
            <a:avLst/>
          </a:prstGeom>
          <a:ln w="38100" cap="rnd">
            <a:solidFill>
              <a:srgbClr val="048041"/>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3466E5D6-1AF5-A04F-B0EF-006507935CAB}"/>
              </a:ext>
            </a:extLst>
          </p:cNvPr>
          <p:cNvPicPr>
            <a:picLocks noChangeAspect="1"/>
          </p:cNvPicPr>
          <p:nvPr userDrawn="1"/>
        </p:nvPicPr>
        <p:blipFill>
          <a:blip r:embed="rId4"/>
          <a:stretch>
            <a:fillRect/>
          </a:stretch>
        </p:blipFill>
        <p:spPr>
          <a:xfrm>
            <a:off x="236508" y="180558"/>
            <a:ext cx="2506322" cy="754591"/>
          </a:xfrm>
          <a:prstGeom prst="rect">
            <a:avLst/>
          </a:prstGeom>
        </p:spPr>
      </p:pic>
      <p:pic>
        <p:nvPicPr>
          <p:cNvPr id="16" name="Picture 15">
            <a:extLst>
              <a:ext uri="{FF2B5EF4-FFF2-40B4-BE49-F238E27FC236}">
                <a16:creationId xmlns:a16="http://schemas.microsoft.com/office/drawing/2014/main" id="{63A3A622-1317-674C-BECD-5B18C04ED107}"/>
              </a:ext>
            </a:extLst>
          </p:cNvPr>
          <p:cNvPicPr>
            <a:picLocks noChangeAspect="1"/>
          </p:cNvPicPr>
          <p:nvPr userDrawn="1"/>
        </p:nvPicPr>
        <p:blipFill rotWithShape="1">
          <a:blip r:embed="rId5"/>
          <a:srcRect r="727"/>
          <a:stretch/>
        </p:blipFill>
        <p:spPr>
          <a:xfrm>
            <a:off x="-1" y="5770812"/>
            <a:ext cx="12192001" cy="1087189"/>
          </a:xfrm>
          <a:prstGeom prst="rect">
            <a:avLst/>
          </a:prstGeom>
        </p:spPr>
      </p:pic>
      <p:sp>
        <p:nvSpPr>
          <p:cNvPr id="17" name="Title 1">
            <a:extLst>
              <a:ext uri="{FF2B5EF4-FFF2-40B4-BE49-F238E27FC236}">
                <a16:creationId xmlns:a16="http://schemas.microsoft.com/office/drawing/2014/main" id="{DCE8688D-8228-8C40-AA62-ABAF2F1D4C50}"/>
              </a:ext>
            </a:extLst>
          </p:cNvPr>
          <p:cNvSpPr>
            <a:spLocks noGrp="1"/>
          </p:cNvSpPr>
          <p:nvPr>
            <p:ph type="title" hasCustomPrompt="1"/>
          </p:nvPr>
        </p:nvSpPr>
        <p:spPr>
          <a:xfrm>
            <a:off x="1061544" y="1144087"/>
            <a:ext cx="10710041" cy="1325563"/>
          </a:xfrm>
        </p:spPr>
        <p:txBody>
          <a:bodyPr/>
          <a:lstStyle>
            <a:lvl1pPr>
              <a:defRPr>
                <a:solidFill>
                  <a:srgbClr val="9FE15F"/>
                </a:solidFill>
              </a:defRPr>
            </a:lvl1pPr>
          </a:lstStyle>
          <a:p>
            <a:r>
              <a:rPr lang="en-US"/>
              <a:t>CLICK TO EDIT MASTER TITLE STYLE</a:t>
            </a:r>
          </a:p>
        </p:txBody>
      </p:sp>
      <p:sp>
        <p:nvSpPr>
          <p:cNvPr id="18" name="Content Placeholder 2">
            <a:extLst>
              <a:ext uri="{FF2B5EF4-FFF2-40B4-BE49-F238E27FC236}">
                <a16:creationId xmlns:a16="http://schemas.microsoft.com/office/drawing/2014/main" id="{7AFBF6F7-CEB5-5641-A18E-BF7110F457DA}"/>
              </a:ext>
            </a:extLst>
          </p:cNvPr>
          <p:cNvSpPr>
            <a:spLocks noGrp="1"/>
          </p:cNvSpPr>
          <p:nvPr>
            <p:ph idx="1"/>
          </p:nvPr>
        </p:nvSpPr>
        <p:spPr>
          <a:xfrm>
            <a:off x="1061544" y="2593589"/>
            <a:ext cx="10710041" cy="2903321"/>
          </a:xfrm>
        </p:spPr>
        <p:txBody>
          <a:bodyPr/>
          <a:lstStyle>
            <a:lvl1pPr>
              <a:buClr>
                <a:srgbClr val="53B248"/>
              </a:buClr>
              <a:defRPr>
                <a:solidFill>
                  <a:schemeClr val="bg1"/>
                </a:solidFill>
              </a:defRPr>
            </a:lvl1pPr>
            <a:lvl2pPr>
              <a:buClr>
                <a:srgbClr val="53B248"/>
              </a:buClr>
              <a:defRPr>
                <a:solidFill>
                  <a:schemeClr val="bg1"/>
                </a:solidFill>
              </a:defRPr>
            </a:lvl2pPr>
            <a:lvl3pPr>
              <a:buClr>
                <a:srgbClr val="53B248"/>
              </a:buClr>
              <a:defRPr>
                <a:solidFill>
                  <a:schemeClr val="bg1"/>
                </a:solidFill>
              </a:defRPr>
            </a:lvl3pPr>
            <a:lvl4pPr>
              <a:buClr>
                <a:srgbClr val="53B248"/>
              </a:buClr>
              <a:defRPr>
                <a:solidFill>
                  <a:schemeClr val="bg1"/>
                </a:solidFill>
              </a:defRPr>
            </a:lvl4pPr>
            <a:lvl5pPr>
              <a:buClr>
                <a:srgbClr val="53B248"/>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216019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D507E0-E0FC-6A47-9B71-DC1138CF7370}"/>
              </a:ext>
            </a:extLst>
          </p:cNvPr>
          <p:cNvSpPr>
            <a:spLocks noGrp="1"/>
          </p:cNvSpPr>
          <p:nvPr>
            <p:ph type="title" hasCustomPrompt="1"/>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62CE226-9E2C-3B4A-B12B-5DDFF9E5A165}"/>
              </a:ext>
            </a:extLst>
          </p:cNvPr>
          <p:cNvSpPr>
            <a:spLocks noGrp="1"/>
          </p:cNvSpPr>
          <p:nvPr>
            <p:ph idx="1"/>
          </p:nvPr>
        </p:nvSpPr>
        <p:spPr>
          <a:xfrm>
            <a:off x="5183188" y="987426"/>
            <a:ext cx="6172200" cy="42844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402BA92-30E6-3942-ACAD-872D308A80AA}"/>
              </a:ext>
            </a:extLst>
          </p:cNvPr>
          <p:cNvSpPr>
            <a:spLocks noGrp="1"/>
          </p:cNvSpPr>
          <p:nvPr>
            <p:ph type="body" sz="half" idx="2"/>
          </p:nvPr>
        </p:nvSpPr>
        <p:spPr>
          <a:xfrm>
            <a:off x="839788" y="2057400"/>
            <a:ext cx="3932237" cy="321443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853255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89C0A21-C725-5548-AA7A-C69F53B71D33}"/>
              </a:ext>
            </a:extLst>
          </p:cNvPr>
          <p:cNvSpPr>
            <a:spLocks noGrp="1"/>
          </p:cNvSpPr>
          <p:nvPr>
            <p:ph type="title"/>
          </p:nvPr>
        </p:nvSpPr>
        <p:spPr>
          <a:xfrm>
            <a:off x="1016000" y="365125"/>
            <a:ext cx="1044448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5149FC5-CEA9-5949-B677-F392A5581919}"/>
              </a:ext>
            </a:extLst>
          </p:cNvPr>
          <p:cNvSpPr>
            <a:spLocks noGrp="1"/>
          </p:cNvSpPr>
          <p:nvPr>
            <p:ph type="body" idx="1"/>
          </p:nvPr>
        </p:nvSpPr>
        <p:spPr>
          <a:xfrm>
            <a:off x="1016000" y="1825625"/>
            <a:ext cx="10444480" cy="356863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462491A0-14A2-2B45-B351-12F5665F7CB1}"/>
              </a:ext>
            </a:extLst>
          </p:cNvPr>
          <p:cNvPicPr>
            <a:picLocks noChangeAspect="1"/>
          </p:cNvPicPr>
          <p:nvPr userDrawn="1"/>
        </p:nvPicPr>
        <p:blipFill>
          <a:blip r:embed="rId12"/>
          <a:stretch>
            <a:fillRect/>
          </a:stretch>
        </p:blipFill>
        <p:spPr>
          <a:xfrm>
            <a:off x="0" y="5693307"/>
            <a:ext cx="12192000" cy="1164693"/>
          </a:xfrm>
          <a:prstGeom prst="rect">
            <a:avLst/>
          </a:prstGeom>
        </p:spPr>
      </p:pic>
      <p:pic>
        <p:nvPicPr>
          <p:cNvPr id="15" name="Picture 14">
            <a:extLst>
              <a:ext uri="{FF2B5EF4-FFF2-40B4-BE49-F238E27FC236}">
                <a16:creationId xmlns:a16="http://schemas.microsoft.com/office/drawing/2014/main" id="{45D9CDA9-04EB-2247-9B2E-C12212880974}"/>
              </a:ext>
            </a:extLst>
          </p:cNvPr>
          <p:cNvPicPr>
            <a:picLocks noChangeAspect="1"/>
          </p:cNvPicPr>
          <p:nvPr userDrawn="1"/>
        </p:nvPicPr>
        <p:blipFill>
          <a:blip r:embed="rId13"/>
          <a:stretch>
            <a:fillRect/>
          </a:stretch>
        </p:blipFill>
        <p:spPr>
          <a:xfrm>
            <a:off x="10634662" y="6058018"/>
            <a:ext cx="1320830" cy="500931"/>
          </a:xfrm>
          <a:prstGeom prst="rect">
            <a:avLst/>
          </a:prstGeom>
        </p:spPr>
      </p:pic>
      <p:cxnSp>
        <p:nvCxnSpPr>
          <p:cNvPr id="18" name="Straight Connector 17">
            <a:extLst>
              <a:ext uri="{FF2B5EF4-FFF2-40B4-BE49-F238E27FC236}">
                <a16:creationId xmlns:a16="http://schemas.microsoft.com/office/drawing/2014/main" id="{7D305DEE-E5C6-7342-9974-11D409056EC8}"/>
              </a:ext>
            </a:extLst>
          </p:cNvPr>
          <p:cNvCxnSpPr>
            <a:cxnSpLocks/>
          </p:cNvCxnSpPr>
          <p:nvPr userDrawn="1"/>
        </p:nvCxnSpPr>
        <p:spPr>
          <a:xfrm>
            <a:off x="2898321" y="5923839"/>
            <a:ext cx="9057171" cy="0"/>
          </a:xfrm>
          <a:prstGeom prst="line">
            <a:avLst/>
          </a:prstGeom>
          <a:ln w="38100" cap="rnd">
            <a:solidFill>
              <a:srgbClr val="048041"/>
            </a:solidFill>
          </a:ln>
        </p:spPr>
        <p:style>
          <a:lnRef idx="1">
            <a:schemeClr val="accent1"/>
          </a:lnRef>
          <a:fillRef idx="0">
            <a:schemeClr val="accent1"/>
          </a:fillRef>
          <a:effectRef idx="0">
            <a:schemeClr val="accent1"/>
          </a:effectRef>
          <a:fontRef idx="minor">
            <a:schemeClr val="tx1"/>
          </a:fontRef>
        </p:style>
      </p:cxnSp>
      <p:pic>
        <p:nvPicPr>
          <p:cNvPr id="21" name="Picture 20">
            <a:extLst>
              <a:ext uri="{FF2B5EF4-FFF2-40B4-BE49-F238E27FC236}">
                <a16:creationId xmlns:a16="http://schemas.microsoft.com/office/drawing/2014/main" id="{3BF6F148-1CC1-5842-BBBE-36272E43D6CB}"/>
              </a:ext>
            </a:extLst>
          </p:cNvPr>
          <p:cNvPicPr>
            <a:picLocks noChangeAspect="1"/>
          </p:cNvPicPr>
          <p:nvPr userDrawn="1"/>
        </p:nvPicPr>
        <p:blipFill>
          <a:blip r:embed="rId14"/>
          <a:stretch>
            <a:fillRect/>
          </a:stretch>
        </p:blipFill>
        <p:spPr>
          <a:xfrm>
            <a:off x="236508" y="5873865"/>
            <a:ext cx="2506322" cy="754591"/>
          </a:xfrm>
          <a:prstGeom prst="rect">
            <a:avLst/>
          </a:prstGeom>
        </p:spPr>
      </p:pic>
    </p:spTree>
    <p:extLst>
      <p:ext uri="{BB962C8B-B14F-4D97-AF65-F5344CB8AC3E}">
        <p14:creationId xmlns:p14="http://schemas.microsoft.com/office/powerpoint/2010/main" val="4213313975"/>
      </p:ext>
    </p:extLst>
  </p:cSld>
  <p:clrMap bg1="lt1" tx1="dk1" bg2="lt2" tx2="dk2" accent1="accent1" accent2="accent2" accent3="accent3" accent4="accent4" accent5="accent5" accent6="accent6" hlink="hlink" folHlink="folHlink"/>
  <p:sldLayoutIdLst>
    <p:sldLayoutId id="2147483660"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txStyles>
    <p:titleStyle>
      <a:lvl1pPr algn="l" defTabSz="914400" rtl="0" eaLnBrk="1" latinLnBrk="0" hangingPunct="1">
        <a:lnSpc>
          <a:spcPct val="90000"/>
        </a:lnSpc>
        <a:spcBef>
          <a:spcPct val="0"/>
        </a:spcBef>
        <a:buNone/>
        <a:defRPr sz="4400" b="1" i="0" kern="1200">
          <a:solidFill>
            <a:srgbClr val="048041"/>
          </a:solidFill>
          <a:latin typeface="Klavika Medium" panose="020B0506040000020004" pitchFamily="34" charset="0"/>
          <a:ea typeface="+mj-ea"/>
          <a:cs typeface="+mj-cs"/>
        </a:defRPr>
      </a:lvl1pPr>
    </p:titleStyle>
    <p:bodyStyle>
      <a:lvl1pPr marL="228600" indent="-228600" algn="l" defTabSz="914400" rtl="0" eaLnBrk="1" latinLnBrk="0" hangingPunct="1">
        <a:lnSpc>
          <a:spcPct val="90000"/>
        </a:lnSpc>
        <a:spcBef>
          <a:spcPts val="1000"/>
        </a:spcBef>
        <a:buClr>
          <a:srgbClr val="9FE15F"/>
        </a:buClr>
        <a:buFont typeface="Arial" panose="020B0604020202020204" pitchFamily="34" charset="0"/>
        <a:buChar char="•"/>
        <a:defRPr sz="2800" b="0" i="0" kern="1200">
          <a:solidFill>
            <a:srgbClr val="136031"/>
          </a:solidFill>
          <a:latin typeface="DIN Pro Medium" panose="020B0504020101020102" pitchFamily="34" charset="0"/>
          <a:ea typeface="+mn-ea"/>
          <a:cs typeface="+mn-cs"/>
        </a:defRPr>
      </a:lvl1pPr>
      <a:lvl2pPr marL="685800" indent="-228600" algn="l" defTabSz="914400" rtl="0" eaLnBrk="1" latinLnBrk="0" hangingPunct="1">
        <a:lnSpc>
          <a:spcPct val="90000"/>
        </a:lnSpc>
        <a:spcBef>
          <a:spcPts val="500"/>
        </a:spcBef>
        <a:buClr>
          <a:srgbClr val="9FE15F"/>
        </a:buClr>
        <a:buFont typeface="Arial" panose="020B0604020202020204" pitchFamily="34" charset="0"/>
        <a:buChar char="•"/>
        <a:defRPr sz="2400" b="0" i="0" kern="1200">
          <a:solidFill>
            <a:srgbClr val="136031"/>
          </a:solidFill>
          <a:latin typeface="DIN Pro Medium" panose="020B0504020101020102" pitchFamily="34" charset="0"/>
          <a:ea typeface="+mn-ea"/>
          <a:cs typeface="+mn-cs"/>
        </a:defRPr>
      </a:lvl2pPr>
      <a:lvl3pPr marL="1143000" indent="-228600" algn="l" defTabSz="914400" rtl="0" eaLnBrk="1" latinLnBrk="0" hangingPunct="1">
        <a:lnSpc>
          <a:spcPct val="90000"/>
        </a:lnSpc>
        <a:spcBef>
          <a:spcPts val="500"/>
        </a:spcBef>
        <a:buClr>
          <a:srgbClr val="9FE15F"/>
        </a:buClr>
        <a:buFont typeface="Arial" panose="020B0604020202020204" pitchFamily="34" charset="0"/>
        <a:buChar char="•"/>
        <a:defRPr sz="2000" b="0" i="0" kern="1200">
          <a:solidFill>
            <a:srgbClr val="136031"/>
          </a:solidFill>
          <a:latin typeface="DIN Pro Medium" panose="020B0504020101020102" pitchFamily="34" charset="0"/>
          <a:ea typeface="+mn-ea"/>
          <a:cs typeface="+mn-cs"/>
        </a:defRPr>
      </a:lvl3pPr>
      <a:lvl4pPr marL="1600200" indent="-228600" algn="l" defTabSz="914400" rtl="0" eaLnBrk="1" latinLnBrk="0" hangingPunct="1">
        <a:lnSpc>
          <a:spcPct val="90000"/>
        </a:lnSpc>
        <a:spcBef>
          <a:spcPts val="500"/>
        </a:spcBef>
        <a:buClr>
          <a:srgbClr val="9FE15F"/>
        </a:buClr>
        <a:buFont typeface="Arial" panose="020B0604020202020204" pitchFamily="34" charset="0"/>
        <a:buChar char="•"/>
        <a:defRPr sz="1800" b="0" i="0" kern="1200">
          <a:solidFill>
            <a:srgbClr val="136031"/>
          </a:solidFill>
          <a:latin typeface="DIN Pro Medium" panose="020B0504020101020102" pitchFamily="34" charset="0"/>
          <a:ea typeface="+mn-ea"/>
          <a:cs typeface="+mn-cs"/>
        </a:defRPr>
      </a:lvl4pPr>
      <a:lvl5pPr marL="2057400" indent="-228600" algn="l" defTabSz="914400" rtl="0" eaLnBrk="1" latinLnBrk="0" hangingPunct="1">
        <a:lnSpc>
          <a:spcPct val="90000"/>
        </a:lnSpc>
        <a:spcBef>
          <a:spcPts val="500"/>
        </a:spcBef>
        <a:buClr>
          <a:srgbClr val="9FE15F"/>
        </a:buClr>
        <a:buFont typeface="Arial" panose="020B0604020202020204" pitchFamily="34" charset="0"/>
        <a:buChar char="•"/>
        <a:defRPr sz="1800" b="0" i="0" kern="1200">
          <a:solidFill>
            <a:srgbClr val="136031"/>
          </a:solidFill>
          <a:latin typeface="DIN Pro Medium" panose="020B0504020101020102"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image" Target="../media/image18.png"/><Relationship Id="rId5" Type="http://schemas.openxmlformats.org/officeDocument/2006/relationships/image" Target="../media/image17.emf"/><Relationship Id="rId4" Type="http://schemas.openxmlformats.org/officeDocument/2006/relationships/image" Target="../media/image16.svg"/></Relationships>
</file>

<file path=ppt/slides/_rels/slide15.xml.rels><?xml version="1.0" encoding="UTF-8" standalone="yes"?>
<Relationships xmlns="http://schemas.openxmlformats.org/package/2006/relationships"><Relationship Id="rId3" Type="http://schemas.openxmlformats.org/officeDocument/2006/relationships/comments" Target="../comments/comment4.xml"/><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comments" Target="../comments/comment5.xml"/><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comments" Target="../comments/comment6.xml"/><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image" Target="../media/image21.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hyperlink" Target="https://eralberta.ca/" TargetMode="External"/><Relationship Id="rId2" Type="http://schemas.openxmlformats.org/officeDocument/2006/relationships/notesSlide" Target="../notesSlides/notesSlide26.xml"/><Relationship Id="rId1" Type="http://schemas.openxmlformats.org/officeDocument/2006/relationships/slideLayout" Target="../slideLayouts/slideLayout3.xml"/><Relationship Id="rId4" Type="http://schemas.openxmlformats.org/officeDocument/2006/relationships/hyperlink" Target="mailto:energysavings@eralberta.ca" TargetMode="Externa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comments" Target="../comments/comment2.xml"/><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comments" Target="../comments/comment3.xml"/><Relationship Id="rId4" Type="http://schemas.openxmlformats.org/officeDocument/2006/relationships/image" Target="../media/image9.sv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2961D2-A4DC-4A15-8998-F10F3B44D05E}"/>
              </a:ext>
            </a:extLst>
          </p:cNvPr>
          <p:cNvSpPr>
            <a:spLocks noGrp="1"/>
          </p:cNvSpPr>
          <p:nvPr>
            <p:ph type="ctrTitle"/>
          </p:nvPr>
        </p:nvSpPr>
        <p:spPr>
          <a:xfrm>
            <a:off x="3811976" y="4281775"/>
            <a:ext cx="7659587" cy="779752"/>
          </a:xfrm>
        </p:spPr>
        <p:txBody>
          <a:bodyPr>
            <a:normAutofit fontScale="90000"/>
          </a:bodyPr>
          <a:lstStyle/>
          <a:p>
            <a:r>
              <a:rPr lang="en-US" sz="3300">
                <a:latin typeface="DIN Pro"/>
              </a:rPr>
              <a:t>Webinar will begin shortly</a:t>
            </a:r>
            <a:br>
              <a:rPr lang="en-US"/>
            </a:br>
            <a:r>
              <a:rPr lang="en-US" sz="2000">
                <a:latin typeface="DIN Pro"/>
              </a:rPr>
              <a:t>November 25, 2020</a:t>
            </a:r>
            <a:endParaRPr lang="en-US">
              <a:latin typeface="DIN Pro"/>
            </a:endParaRPr>
          </a:p>
        </p:txBody>
      </p:sp>
    </p:spTree>
    <p:extLst>
      <p:ext uri="{BB962C8B-B14F-4D97-AF65-F5344CB8AC3E}">
        <p14:creationId xmlns:p14="http://schemas.microsoft.com/office/powerpoint/2010/main" val="33613525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D03AEE-45E8-456D-9593-091D0852FB26}"/>
              </a:ext>
            </a:extLst>
          </p:cNvPr>
          <p:cNvSpPr>
            <a:spLocks noGrp="1"/>
          </p:cNvSpPr>
          <p:nvPr>
            <p:ph type="title"/>
          </p:nvPr>
        </p:nvSpPr>
        <p:spPr/>
        <p:txBody>
          <a:bodyPr/>
          <a:lstStyle/>
          <a:p>
            <a:r>
              <a:rPr lang="en-US"/>
              <a:t>ERA investments</a:t>
            </a:r>
          </a:p>
        </p:txBody>
      </p:sp>
      <p:pic>
        <p:nvPicPr>
          <p:cNvPr id="4" name="Picture 4" descr="Diagram&#10;&#10;Description automatically generated">
            <a:extLst>
              <a:ext uri="{FF2B5EF4-FFF2-40B4-BE49-F238E27FC236}">
                <a16:creationId xmlns:a16="http://schemas.microsoft.com/office/drawing/2014/main" id="{68AA542B-A391-4181-B95D-8A55B6141175}"/>
              </a:ext>
            </a:extLst>
          </p:cNvPr>
          <p:cNvPicPr>
            <a:picLocks noChangeAspect="1"/>
          </p:cNvPicPr>
          <p:nvPr/>
        </p:nvPicPr>
        <p:blipFill>
          <a:blip r:embed="rId3"/>
          <a:stretch>
            <a:fillRect/>
          </a:stretch>
        </p:blipFill>
        <p:spPr>
          <a:xfrm>
            <a:off x="1495589" y="1567448"/>
            <a:ext cx="10130722" cy="3477716"/>
          </a:xfrm>
          <a:prstGeom prst="rect">
            <a:avLst/>
          </a:prstGeom>
        </p:spPr>
      </p:pic>
    </p:spTree>
    <p:extLst>
      <p:ext uri="{BB962C8B-B14F-4D97-AF65-F5344CB8AC3E}">
        <p14:creationId xmlns:p14="http://schemas.microsoft.com/office/powerpoint/2010/main" val="19073479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6943D0-5771-4685-8D55-ED34409B2754}"/>
              </a:ext>
            </a:extLst>
          </p:cNvPr>
          <p:cNvSpPr>
            <a:spLocks noGrp="1"/>
          </p:cNvSpPr>
          <p:nvPr>
            <p:ph type="ctrTitle"/>
          </p:nvPr>
        </p:nvSpPr>
        <p:spPr/>
        <p:txBody>
          <a:bodyPr>
            <a:normAutofit fontScale="90000"/>
          </a:bodyPr>
          <a:lstStyle/>
          <a:p>
            <a:r>
              <a:rPr lang="en-US" sz="3300">
                <a:latin typeface="DIN Pro"/>
              </a:rPr>
              <a:t>Program Overview</a:t>
            </a:r>
            <a:endParaRPr lang="en-US"/>
          </a:p>
        </p:txBody>
      </p:sp>
    </p:spTree>
    <p:extLst>
      <p:ext uri="{BB962C8B-B14F-4D97-AF65-F5344CB8AC3E}">
        <p14:creationId xmlns:p14="http://schemas.microsoft.com/office/powerpoint/2010/main" val="38480313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77B4CD-05A2-4B19-B449-BF59B957217D}"/>
              </a:ext>
            </a:extLst>
          </p:cNvPr>
          <p:cNvSpPr>
            <a:spLocks noGrp="1"/>
          </p:cNvSpPr>
          <p:nvPr>
            <p:ph type="title"/>
          </p:nvPr>
        </p:nvSpPr>
        <p:spPr/>
        <p:txBody>
          <a:bodyPr/>
          <a:lstStyle/>
          <a:p>
            <a:r>
              <a:rPr lang="en-US">
                <a:latin typeface="Klavika Medium"/>
              </a:rPr>
              <a:t>Up to $55 million in new funding</a:t>
            </a:r>
            <a:endParaRPr lang="en-US"/>
          </a:p>
        </p:txBody>
      </p:sp>
      <p:sp>
        <p:nvSpPr>
          <p:cNvPr id="3" name="Content Placeholder 2">
            <a:extLst>
              <a:ext uri="{FF2B5EF4-FFF2-40B4-BE49-F238E27FC236}">
                <a16:creationId xmlns:a16="http://schemas.microsoft.com/office/drawing/2014/main" id="{BB2E2CFE-DED0-4F25-BB99-67F90FF5FEBA}"/>
              </a:ext>
            </a:extLst>
          </p:cNvPr>
          <p:cNvSpPr>
            <a:spLocks noGrp="1"/>
          </p:cNvSpPr>
          <p:nvPr>
            <p:ph idx="1"/>
          </p:nvPr>
        </p:nvSpPr>
        <p:spPr/>
        <p:txBody>
          <a:bodyPr vert="horz" lIns="91440" tIns="45720" rIns="91440" bIns="45720" rtlCol="0" anchor="t">
            <a:normAutofit/>
          </a:bodyPr>
          <a:lstStyle/>
          <a:p>
            <a:r>
              <a:rPr lang="en-US">
                <a:latin typeface="DIN Pro Medium"/>
              </a:rPr>
              <a:t>$30 million from provincial TIER funds + $25 million from the federal Low Carbon Economy Leadership Fund (LCELF)</a:t>
            </a:r>
            <a:endParaRPr lang="en-US"/>
          </a:p>
          <a:p>
            <a:r>
              <a:rPr lang="en-US">
                <a:latin typeface="DIN Pro Medium"/>
              </a:rPr>
              <a:t>Aimed at small and medium industrial and commercial facilities</a:t>
            </a:r>
            <a:endParaRPr lang="en-US"/>
          </a:p>
          <a:p>
            <a:endParaRPr lang="en-US"/>
          </a:p>
          <a:p>
            <a:endParaRPr lang="en-US"/>
          </a:p>
        </p:txBody>
      </p:sp>
    </p:spTree>
    <p:extLst>
      <p:ext uri="{BB962C8B-B14F-4D97-AF65-F5344CB8AC3E}">
        <p14:creationId xmlns:p14="http://schemas.microsoft.com/office/powerpoint/2010/main" val="40681210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D03AEE-45E8-456D-9593-091D0852FB26}"/>
              </a:ext>
            </a:extLst>
          </p:cNvPr>
          <p:cNvSpPr>
            <a:spLocks noGrp="1"/>
          </p:cNvSpPr>
          <p:nvPr>
            <p:ph type="title"/>
          </p:nvPr>
        </p:nvSpPr>
        <p:spPr/>
        <p:txBody>
          <a:bodyPr>
            <a:normAutofit/>
          </a:bodyPr>
          <a:lstStyle/>
          <a:p>
            <a:r>
              <a:rPr lang="en-US" sz="4200"/>
              <a:t>ESB program objectives</a:t>
            </a:r>
          </a:p>
        </p:txBody>
      </p:sp>
      <p:sp>
        <p:nvSpPr>
          <p:cNvPr id="3" name="Content Placeholder 2">
            <a:extLst>
              <a:ext uri="{FF2B5EF4-FFF2-40B4-BE49-F238E27FC236}">
                <a16:creationId xmlns:a16="http://schemas.microsoft.com/office/drawing/2014/main" id="{BEDE68AF-55E2-4ED2-BD31-47F53D9EF636}"/>
              </a:ext>
            </a:extLst>
          </p:cNvPr>
          <p:cNvSpPr>
            <a:spLocks noGrp="1"/>
          </p:cNvSpPr>
          <p:nvPr>
            <p:ph idx="1"/>
          </p:nvPr>
        </p:nvSpPr>
        <p:spPr>
          <a:xfrm>
            <a:off x="1702676" y="1505745"/>
            <a:ext cx="9651124" cy="3589523"/>
          </a:xfrm>
        </p:spPr>
        <p:txBody>
          <a:bodyPr>
            <a:normAutofit/>
          </a:bodyPr>
          <a:lstStyle/>
          <a:p>
            <a:r>
              <a:rPr lang="en-US">
                <a:effectLst/>
                <a:latin typeface="Calibri" panose="020F0502020204030204" pitchFamily="34" charset="0"/>
                <a:ea typeface="Arial Unicode MS"/>
              </a:rPr>
              <a:t>The Program will offer incentives to small and medium-scale industrial and commercial projects that can be deployed quickly to:</a:t>
            </a:r>
          </a:p>
          <a:p>
            <a:pPr lvl="1"/>
            <a:r>
              <a:rPr lang="en-US">
                <a:latin typeface="Calibri" panose="020F0502020204030204" pitchFamily="34" charset="0"/>
                <a:ea typeface="Arial Unicode MS"/>
              </a:rPr>
              <a:t>C</a:t>
            </a:r>
            <a:r>
              <a:rPr lang="en-US">
                <a:effectLst/>
                <a:latin typeface="Calibri" panose="020F0502020204030204" pitchFamily="34" charset="0"/>
                <a:ea typeface="Arial Unicode MS"/>
              </a:rPr>
              <a:t>reate and preserve jobs </a:t>
            </a:r>
          </a:p>
          <a:p>
            <a:pPr lvl="1"/>
            <a:r>
              <a:rPr lang="en-US">
                <a:latin typeface="Calibri" panose="020F0502020204030204" pitchFamily="34" charset="0"/>
                <a:ea typeface="Arial Unicode MS"/>
              </a:rPr>
              <a:t>G</a:t>
            </a:r>
            <a:r>
              <a:rPr lang="en-US">
                <a:effectLst/>
                <a:latin typeface="Calibri" panose="020F0502020204030204" pitchFamily="34" charset="0"/>
                <a:ea typeface="Arial Unicode MS"/>
              </a:rPr>
              <a:t>enerate energy cost savings</a:t>
            </a:r>
          </a:p>
          <a:p>
            <a:pPr lvl="1"/>
            <a:r>
              <a:rPr lang="en-US">
                <a:latin typeface="Calibri" panose="020F0502020204030204" pitchFamily="34" charset="0"/>
                <a:ea typeface="Arial Unicode MS"/>
              </a:rPr>
              <a:t>S</a:t>
            </a:r>
            <a:r>
              <a:rPr lang="en-US">
                <a:effectLst/>
                <a:latin typeface="Calibri" panose="020F0502020204030204" pitchFamily="34" charset="0"/>
                <a:ea typeface="Arial Unicode MS"/>
              </a:rPr>
              <a:t>timulate the economy</a:t>
            </a:r>
          </a:p>
          <a:p>
            <a:pPr lvl="1"/>
            <a:r>
              <a:rPr lang="en-US">
                <a:latin typeface="Calibri" panose="020F0502020204030204" pitchFamily="34" charset="0"/>
                <a:ea typeface="Arial Unicode MS"/>
              </a:rPr>
              <a:t>R</a:t>
            </a:r>
            <a:r>
              <a:rPr lang="en-US">
                <a:effectLst/>
                <a:latin typeface="Calibri" panose="020F0502020204030204" pitchFamily="34" charset="0"/>
                <a:ea typeface="Arial Unicode MS"/>
              </a:rPr>
              <a:t>educe GHG emissions</a:t>
            </a:r>
          </a:p>
        </p:txBody>
      </p:sp>
      <p:grpSp>
        <p:nvGrpSpPr>
          <p:cNvPr id="4" name="Group 3">
            <a:extLst>
              <a:ext uri="{FF2B5EF4-FFF2-40B4-BE49-F238E27FC236}">
                <a16:creationId xmlns:a16="http://schemas.microsoft.com/office/drawing/2014/main" id="{6B2DE840-9FE1-4D0C-A3B4-ED784B06FB4E}"/>
              </a:ext>
            </a:extLst>
          </p:cNvPr>
          <p:cNvGrpSpPr/>
          <p:nvPr/>
        </p:nvGrpSpPr>
        <p:grpSpPr>
          <a:xfrm>
            <a:off x="2433598" y="4427038"/>
            <a:ext cx="8483447" cy="933480"/>
            <a:chOff x="2100952" y="4362230"/>
            <a:chExt cx="8818345" cy="1336113"/>
          </a:xfrm>
        </p:grpSpPr>
        <p:grpSp>
          <p:nvGrpSpPr>
            <p:cNvPr id="5" name="Group 4">
              <a:extLst>
                <a:ext uri="{FF2B5EF4-FFF2-40B4-BE49-F238E27FC236}">
                  <a16:creationId xmlns:a16="http://schemas.microsoft.com/office/drawing/2014/main" id="{FD0CD04E-0572-4A06-8585-D7221450E458}"/>
                </a:ext>
              </a:extLst>
            </p:cNvPr>
            <p:cNvGrpSpPr/>
            <p:nvPr/>
          </p:nvGrpSpPr>
          <p:grpSpPr>
            <a:xfrm>
              <a:off x="2327045" y="4548200"/>
              <a:ext cx="8402384" cy="998303"/>
              <a:chOff x="808333" y="1345080"/>
              <a:chExt cx="9999558" cy="1184447"/>
            </a:xfrm>
          </p:grpSpPr>
          <p:sp>
            <p:nvSpPr>
              <p:cNvPr id="7" name="Rectangle: Rounded Corners 6">
                <a:extLst>
                  <a:ext uri="{FF2B5EF4-FFF2-40B4-BE49-F238E27FC236}">
                    <a16:creationId xmlns:a16="http://schemas.microsoft.com/office/drawing/2014/main" id="{27E1574D-E935-4733-B1FE-56AFDD6BA10A}"/>
                  </a:ext>
                </a:extLst>
              </p:cNvPr>
              <p:cNvSpPr/>
              <p:nvPr/>
            </p:nvSpPr>
            <p:spPr>
              <a:xfrm>
                <a:off x="808333" y="1345080"/>
                <a:ext cx="2377440" cy="1184447"/>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atin typeface="Whitney Semibold" pitchFamily="50" charset="0"/>
                  </a:rPr>
                  <a:t>Create skilled jobs</a:t>
                </a:r>
              </a:p>
            </p:txBody>
          </p:sp>
          <p:sp>
            <p:nvSpPr>
              <p:cNvPr id="8" name="Rectangle: Rounded Corners 7">
                <a:extLst>
                  <a:ext uri="{FF2B5EF4-FFF2-40B4-BE49-F238E27FC236}">
                    <a16:creationId xmlns:a16="http://schemas.microsoft.com/office/drawing/2014/main" id="{AB67C2C9-1C39-46B3-BC95-46F28BA81399}"/>
                  </a:ext>
                </a:extLst>
              </p:cNvPr>
              <p:cNvSpPr/>
              <p:nvPr/>
            </p:nvSpPr>
            <p:spPr>
              <a:xfrm>
                <a:off x="3349039" y="1345080"/>
                <a:ext cx="2377440" cy="1184447"/>
              </a:xfrm>
              <a:prstGeom prst="roundRect">
                <a:avLst/>
              </a:prstGeom>
              <a:solidFill>
                <a:srgbClr val="1360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atin typeface="Whitney Semibold" pitchFamily="50" charset="0"/>
                  </a:rPr>
                  <a:t>Increase business competitiveness</a:t>
                </a:r>
              </a:p>
            </p:txBody>
          </p:sp>
          <p:sp>
            <p:nvSpPr>
              <p:cNvPr id="9" name="Rectangle: Rounded Corners 8">
                <a:extLst>
                  <a:ext uri="{FF2B5EF4-FFF2-40B4-BE49-F238E27FC236}">
                    <a16:creationId xmlns:a16="http://schemas.microsoft.com/office/drawing/2014/main" id="{4B5E74DA-7370-4E4A-9B95-491E3C712919}"/>
                  </a:ext>
                </a:extLst>
              </p:cNvPr>
              <p:cNvSpPr/>
              <p:nvPr/>
            </p:nvSpPr>
            <p:spPr>
              <a:xfrm>
                <a:off x="5889745" y="1345080"/>
                <a:ext cx="2377440" cy="1184447"/>
              </a:xfrm>
              <a:prstGeom prst="roundRect">
                <a:avLst/>
              </a:prstGeom>
              <a:solidFill>
                <a:srgbClr val="C55A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atin typeface="Whitney Semibold" pitchFamily="50" charset="0"/>
                  </a:rPr>
                  <a:t>Boost economic recovery</a:t>
                </a:r>
              </a:p>
            </p:txBody>
          </p:sp>
          <p:sp>
            <p:nvSpPr>
              <p:cNvPr id="10" name="Rectangle: Rounded Corners 9">
                <a:extLst>
                  <a:ext uri="{FF2B5EF4-FFF2-40B4-BE49-F238E27FC236}">
                    <a16:creationId xmlns:a16="http://schemas.microsoft.com/office/drawing/2014/main" id="{73AD86DE-D9A1-4264-82F2-D34F61C3A842}"/>
                  </a:ext>
                </a:extLst>
              </p:cNvPr>
              <p:cNvSpPr/>
              <p:nvPr/>
            </p:nvSpPr>
            <p:spPr>
              <a:xfrm>
                <a:off x="8430451" y="1345080"/>
                <a:ext cx="2377440" cy="1184447"/>
              </a:xfrm>
              <a:prstGeom prst="roundRect">
                <a:avLst/>
              </a:prstGeom>
              <a:solidFill>
                <a:srgbClr val="2E75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atin typeface="Whitney Semibold" pitchFamily="50" charset="0"/>
                  </a:rPr>
                  <a:t>Lower carbon future</a:t>
                </a:r>
              </a:p>
            </p:txBody>
          </p:sp>
        </p:grpSp>
        <p:sp>
          <p:nvSpPr>
            <p:cNvPr id="6" name="Rectangle: Rounded Corners 5">
              <a:extLst>
                <a:ext uri="{FF2B5EF4-FFF2-40B4-BE49-F238E27FC236}">
                  <a16:creationId xmlns:a16="http://schemas.microsoft.com/office/drawing/2014/main" id="{25F0666A-0D75-4248-9E30-144FF0F28F21}"/>
                </a:ext>
              </a:extLst>
            </p:cNvPr>
            <p:cNvSpPr/>
            <p:nvPr/>
          </p:nvSpPr>
          <p:spPr>
            <a:xfrm>
              <a:off x="2100952" y="4362230"/>
              <a:ext cx="8818345" cy="1336113"/>
            </a:xfrm>
            <a:prstGeom prst="roundRect">
              <a:avLst/>
            </a:prstGeom>
            <a:noFill/>
            <a:ln w="19050">
              <a:solidFill>
                <a:schemeClr val="tx1">
                  <a:lumMod val="50000"/>
                  <a:lumOff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8197514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D03AEE-45E8-456D-9593-091D0852FB26}"/>
              </a:ext>
            </a:extLst>
          </p:cNvPr>
          <p:cNvSpPr>
            <a:spLocks noGrp="1"/>
          </p:cNvSpPr>
          <p:nvPr>
            <p:ph type="title"/>
          </p:nvPr>
        </p:nvSpPr>
        <p:spPr/>
        <p:txBody>
          <a:bodyPr>
            <a:normAutofit/>
          </a:bodyPr>
          <a:lstStyle/>
          <a:p>
            <a:r>
              <a:rPr lang="en-US" sz="4200"/>
              <a:t>Anticipated benefits</a:t>
            </a:r>
          </a:p>
        </p:txBody>
      </p:sp>
      <p:pic>
        <p:nvPicPr>
          <p:cNvPr id="44" name="Graphic 43" descr="Office worker">
            <a:extLst>
              <a:ext uri="{FF2B5EF4-FFF2-40B4-BE49-F238E27FC236}">
                <a16:creationId xmlns:a16="http://schemas.microsoft.com/office/drawing/2014/main" id="{39CA3938-58C7-4848-8717-82043A6D165B}"/>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7131" t="7414" r="689" b="6250"/>
          <a:stretch/>
        </p:blipFill>
        <p:spPr>
          <a:xfrm>
            <a:off x="1539025" y="1796341"/>
            <a:ext cx="1153102" cy="1080000"/>
          </a:xfrm>
          <a:prstGeom prst="rect">
            <a:avLst/>
          </a:prstGeom>
        </p:spPr>
      </p:pic>
      <p:sp>
        <p:nvSpPr>
          <p:cNvPr id="45" name="TextBox 44">
            <a:extLst>
              <a:ext uri="{FF2B5EF4-FFF2-40B4-BE49-F238E27FC236}">
                <a16:creationId xmlns:a16="http://schemas.microsoft.com/office/drawing/2014/main" id="{544411EC-ABA7-4858-BE6C-E6ACE7502C54}"/>
              </a:ext>
            </a:extLst>
          </p:cNvPr>
          <p:cNvSpPr txBox="1"/>
          <p:nvPr/>
        </p:nvSpPr>
        <p:spPr>
          <a:xfrm>
            <a:off x="2686080" y="1874676"/>
            <a:ext cx="2230244" cy="923330"/>
          </a:xfrm>
          <a:prstGeom prst="rect">
            <a:avLst/>
          </a:prstGeom>
          <a:noFill/>
        </p:spPr>
        <p:txBody>
          <a:bodyPr wrap="square" rtlCol="0">
            <a:spAutoFit/>
          </a:bodyPr>
          <a:lstStyle/>
          <a:p>
            <a:r>
              <a:rPr lang="en-CA"/>
              <a:t>&gt;160,000 small- and medium-sized enterprises</a:t>
            </a:r>
          </a:p>
        </p:txBody>
      </p:sp>
      <p:sp>
        <p:nvSpPr>
          <p:cNvPr id="49" name="TextBox 48">
            <a:extLst>
              <a:ext uri="{FF2B5EF4-FFF2-40B4-BE49-F238E27FC236}">
                <a16:creationId xmlns:a16="http://schemas.microsoft.com/office/drawing/2014/main" id="{FDD0A1BC-CE65-432B-B1C4-EB7637767A43}"/>
              </a:ext>
            </a:extLst>
          </p:cNvPr>
          <p:cNvSpPr txBox="1"/>
          <p:nvPr/>
        </p:nvSpPr>
        <p:spPr>
          <a:xfrm>
            <a:off x="6337675" y="2151675"/>
            <a:ext cx="1828458" cy="369332"/>
          </a:xfrm>
          <a:prstGeom prst="rect">
            <a:avLst/>
          </a:prstGeom>
          <a:noFill/>
        </p:spPr>
        <p:txBody>
          <a:bodyPr wrap="square" rtlCol="0">
            <a:spAutoFit/>
          </a:bodyPr>
          <a:lstStyle/>
          <a:p>
            <a:r>
              <a:rPr lang="en-CA"/>
              <a:t>&gt;1,400 local jobs</a:t>
            </a:r>
          </a:p>
        </p:txBody>
      </p:sp>
      <p:sp>
        <p:nvSpPr>
          <p:cNvPr id="54" name="TextBox 53">
            <a:extLst>
              <a:ext uri="{FF2B5EF4-FFF2-40B4-BE49-F238E27FC236}">
                <a16:creationId xmlns:a16="http://schemas.microsoft.com/office/drawing/2014/main" id="{77FDB98F-66B8-49C6-8B37-FE165DD9E0FF}"/>
              </a:ext>
            </a:extLst>
          </p:cNvPr>
          <p:cNvSpPr txBox="1"/>
          <p:nvPr/>
        </p:nvSpPr>
        <p:spPr>
          <a:xfrm>
            <a:off x="9549094" y="1736177"/>
            <a:ext cx="2230244" cy="1200329"/>
          </a:xfrm>
          <a:prstGeom prst="rect">
            <a:avLst/>
          </a:prstGeom>
          <a:noFill/>
        </p:spPr>
        <p:txBody>
          <a:bodyPr wrap="square" rtlCol="0">
            <a:spAutoFit/>
          </a:bodyPr>
          <a:lstStyle/>
          <a:p>
            <a:r>
              <a:rPr lang="en-CA"/>
              <a:t>Provincial investment leveraged &gt;5 times with public and private investment</a:t>
            </a:r>
          </a:p>
        </p:txBody>
      </p:sp>
      <p:sp>
        <p:nvSpPr>
          <p:cNvPr id="56" name="TextBox 55">
            <a:extLst>
              <a:ext uri="{FF2B5EF4-FFF2-40B4-BE49-F238E27FC236}">
                <a16:creationId xmlns:a16="http://schemas.microsoft.com/office/drawing/2014/main" id="{4C2FAD68-60D0-4265-A065-781C1D164C80}"/>
              </a:ext>
            </a:extLst>
          </p:cNvPr>
          <p:cNvSpPr txBox="1"/>
          <p:nvPr/>
        </p:nvSpPr>
        <p:spPr>
          <a:xfrm>
            <a:off x="2686080" y="3947370"/>
            <a:ext cx="2230244" cy="646331"/>
          </a:xfrm>
          <a:prstGeom prst="rect">
            <a:avLst/>
          </a:prstGeom>
          <a:noFill/>
        </p:spPr>
        <p:txBody>
          <a:bodyPr wrap="square" rtlCol="0">
            <a:spAutoFit/>
          </a:bodyPr>
          <a:lstStyle/>
          <a:p>
            <a:r>
              <a:rPr lang="en-CA"/>
              <a:t>$300M GDP Impact/ Economic Activity</a:t>
            </a:r>
          </a:p>
        </p:txBody>
      </p:sp>
      <p:sp>
        <p:nvSpPr>
          <p:cNvPr id="58" name="TextBox 57">
            <a:extLst>
              <a:ext uri="{FF2B5EF4-FFF2-40B4-BE49-F238E27FC236}">
                <a16:creationId xmlns:a16="http://schemas.microsoft.com/office/drawing/2014/main" id="{D26539EC-0D2E-4F5A-B53F-C048A425B015}"/>
              </a:ext>
            </a:extLst>
          </p:cNvPr>
          <p:cNvSpPr txBox="1"/>
          <p:nvPr/>
        </p:nvSpPr>
        <p:spPr>
          <a:xfrm>
            <a:off x="9549094" y="3947370"/>
            <a:ext cx="2230244" cy="646331"/>
          </a:xfrm>
          <a:prstGeom prst="rect">
            <a:avLst/>
          </a:prstGeom>
          <a:noFill/>
        </p:spPr>
        <p:txBody>
          <a:bodyPr wrap="square" rtlCol="0">
            <a:spAutoFit/>
          </a:bodyPr>
          <a:lstStyle/>
          <a:p>
            <a:r>
              <a:rPr lang="en-CA"/>
              <a:t>$183M Energy Savings over lifetime</a:t>
            </a:r>
          </a:p>
        </p:txBody>
      </p:sp>
      <p:sp>
        <p:nvSpPr>
          <p:cNvPr id="60" name="TextBox 59">
            <a:extLst>
              <a:ext uri="{FF2B5EF4-FFF2-40B4-BE49-F238E27FC236}">
                <a16:creationId xmlns:a16="http://schemas.microsoft.com/office/drawing/2014/main" id="{E22CC8D9-CE27-46F0-8885-D1BA610C78EB}"/>
              </a:ext>
            </a:extLst>
          </p:cNvPr>
          <p:cNvSpPr txBox="1"/>
          <p:nvPr/>
        </p:nvSpPr>
        <p:spPr>
          <a:xfrm>
            <a:off x="6235571" y="3947370"/>
            <a:ext cx="2032666" cy="646331"/>
          </a:xfrm>
          <a:prstGeom prst="rect">
            <a:avLst/>
          </a:prstGeom>
          <a:noFill/>
        </p:spPr>
        <p:txBody>
          <a:bodyPr wrap="square" rtlCol="0">
            <a:spAutoFit/>
          </a:bodyPr>
          <a:lstStyle/>
          <a:p>
            <a:r>
              <a:rPr lang="en-CA"/>
              <a:t>1.1 Mt Co</a:t>
            </a:r>
            <a:r>
              <a:rPr lang="en-CA" baseline="-25000"/>
              <a:t>2</a:t>
            </a:r>
            <a:r>
              <a:rPr lang="en-CA"/>
              <a:t> lifetime GHG reductions</a:t>
            </a:r>
          </a:p>
        </p:txBody>
      </p:sp>
      <p:pic>
        <p:nvPicPr>
          <p:cNvPr id="3" name="Picture 2">
            <a:extLst>
              <a:ext uri="{FF2B5EF4-FFF2-40B4-BE49-F238E27FC236}">
                <a16:creationId xmlns:a16="http://schemas.microsoft.com/office/drawing/2014/main" id="{E36A66BD-62D6-4887-B66E-588D0B64C80C}"/>
              </a:ext>
            </a:extLst>
          </p:cNvPr>
          <p:cNvPicPr>
            <a:picLocks noChangeAspect="1"/>
          </p:cNvPicPr>
          <p:nvPr/>
        </p:nvPicPr>
        <p:blipFill rotWithShape="1">
          <a:blip r:embed="rId5"/>
          <a:srcRect r="83387" b="50000"/>
          <a:stretch/>
        </p:blipFill>
        <p:spPr>
          <a:xfrm>
            <a:off x="5026188" y="3730535"/>
            <a:ext cx="1148250" cy="1080000"/>
          </a:xfrm>
          <a:prstGeom prst="rect">
            <a:avLst/>
          </a:prstGeom>
        </p:spPr>
      </p:pic>
      <p:pic>
        <p:nvPicPr>
          <p:cNvPr id="4" name="Picture 3">
            <a:extLst>
              <a:ext uri="{FF2B5EF4-FFF2-40B4-BE49-F238E27FC236}">
                <a16:creationId xmlns:a16="http://schemas.microsoft.com/office/drawing/2014/main" id="{368551AC-8598-416A-86B7-3AC1B0320371}"/>
              </a:ext>
            </a:extLst>
          </p:cNvPr>
          <p:cNvPicPr>
            <a:picLocks noChangeAspect="1"/>
          </p:cNvPicPr>
          <p:nvPr/>
        </p:nvPicPr>
        <p:blipFill rotWithShape="1">
          <a:blip r:embed="rId5"/>
          <a:srcRect l="70361" r="6931" b="51417"/>
          <a:stretch/>
        </p:blipFill>
        <p:spPr>
          <a:xfrm>
            <a:off x="4792608" y="1796341"/>
            <a:ext cx="1615410" cy="1080000"/>
          </a:xfrm>
          <a:prstGeom prst="rect">
            <a:avLst/>
          </a:prstGeom>
        </p:spPr>
      </p:pic>
      <p:sp>
        <p:nvSpPr>
          <p:cNvPr id="7" name="TextBox 6">
            <a:extLst>
              <a:ext uri="{FF2B5EF4-FFF2-40B4-BE49-F238E27FC236}">
                <a16:creationId xmlns:a16="http://schemas.microsoft.com/office/drawing/2014/main" id="{955675B0-6FB4-4E40-96DA-99881115DE47}"/>
              </a:ext>
            </a:extLst>
          </p:cNvPr>
          <p:cNvSpPr txBox="1"/>
          <p:nvPr/>
        </p:nvSpPr>
        <p:spPr>
          <a:xfrm>
            <a:off x="8434523" y="1874676"/>
            <a:ext cx="1211728" cy="923330"/>
          </a:xfrm>
          <a:prstGeom prst="rect">
            <a:avLst/>
          </a:prstGeom>
          <a:noFill/>
        </p:spPr>
        <p:txBody>
          <a:bodyPr wrap="square" rtlCol="0">
            <a:spAutoFit/>
          </a:bodyPr>
          <a:lstStyle/>
          <a:p>
            <a:r>
              <a:rPr lang="en-CA" sz="5400" b="1" spc="100">
                <a:solidFill>
                  <a:srgbClr val="00629B"/>
                </a:solidFill>
                <a:latin typeface="Segoe UI Black" panose="020B0A02040204020203" pitchFamily="34" charset="0"/>
                <a:ea typeface="Segoe UI Black" panose="020B0A02040204020203" pitchFamily="34" charset="0"/>
              </a:rPr>
              <a:t>5</a:t>
            </a:r>
            <a:r>
              <a:rPr lang="en-CA" sz="4000" b="1" spc="100">
                <a:solidFill>
                  <a:srgbClr val="00629B"/>
                </a:solidFill>
                <a:latin typeface="Segoe UI Black" panose="020B0A02040204020203" pitchFamily="34" charset="0"/>
                <a:ea typeface="Segoe UI Black" panose="020B0A02040204020203" pitchFamily="34" charset="0"/>
              </a:rPr>
              <a:t>X</a:t>
            </a:r>
            <a:endParaRPr lang="en-CA" sz="5400" b="1" spc="100">
              <a:solidFill>
                <a:srgbClr val="00629B"/>
              </a:solidFill>
              <a:latin typeface="Segoe UI Black" panose="020B0A02040204020203" pitchFamily="34" charset="0"/>
              <a:ea typeface="Segoe UI Black" panose="020B0A02040204020203" pitchFamily="34" charset="0"/>
            </a:endParaRPr>
          </a:p>
        </p:txBody>
      </p:sp>
      <p:pic>
        <p:nvPicPr>
          <p:cNvPr id="8" name="Picture 7" descr="A close up of a sign&#10;&#10;Description automatically generated">
            <a:extLst>
              <a:ext uri="{FF2B5EF4-FFF2-40B4-BE49-F238E27FC236}">
                <a16:creationId xmlns:a16="http://schemas.microsoft.com/office/drawing/2014/main" id="{765C093C-0E2C-4087-AE6D-579E5B91A855}"/>
              </a:ext>
            </a:extLst>
          </p:cNvPr>
          <p:cNvPicPr>
            <a:picLocks noChangeAspect="1"/>
          </p:cNvPicPr>
          <p:nvPr/>
        </p:nvPicPr>
        <p:blipFill rotWithShape="1">
          <a:blip r:embed="rId6">
            <a:duotone>
              <a:schemeClr val="accent4">
                <a:shade val="45000"/>
                <a:satMod val="135000"/>
              </a:schemeClr>
              <a:prstClr val="white"/>
            </a:duotone>
          </a:blip>
          <a:srcRect l="63912" t="40248" r="28575" b="38004"/>
          <a:stretch/>
        </p:blipFill>
        <p:spPr>
          <a:xfrm>
            <a:off x="1513781" y="3730535"/>
            <a:ext cx="1203591" cy="1080000"/>
          </a:xfrm>
          <a:prstGeom prst="rect">
            <a:avLst/>
          </a:prstGeom>
        </p:spPr>
      </p:pic>
      <p:pic>
        <p:nvPicPr>
          <p:cNvPr id="12" name="Picture 18" descr="Energy saving - Free electronics icons">
            <a:extLst>
              <a:ext uri="{FF2B5EF4-FFF2-40B4-BE49-F238E27FC236}">
                <a16:creationId xmlns:a16="http://schemas.microsoft.com/office/drawing/2014/main" id="{1F423455-D7FC-4578-8D5D-3810BC7A3DB5}"/>
              </a:ext>
            </a:extLst>
          </p:cNvPr>
          <p:cNvPicPr>
            <a:picLocks noChangeAspect="1" noChangeArrowheads="1"/>
          </p:cNvPicPr>
          <p:nvPr/>
        </p:nvPicPr>
        <p:blipFill>
          <a:blip r:embed="rId7">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500387" y="3730535"/>
            <a:ext cx="1080000" cy="108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71134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6BD390-4F28-4DCE-8B7B-8BC02B7D0C49}"/>
              </a:ext>
            </a:extLst>
          </p:cNvPr>
          <p:cNvSpPr>
            <a:spLocks noGrp="1"/>
          </p:cNvSpPr>
          <p:nvPr>
            <p:ph type="title"/>
          </p:nvPr>
        </p:nvSpPr>
        <p:spPr/>
        <p:txBody>
          <a:bodyPr/>
          <a:lstStyle/>
          <a:p>
            <a:r>
              <a:rPr lang="en-CA"/>
              <a:t>Program overview</a:t>
            </a:r>
          </a:p>
        </p:txBody>
      </p:sp>
      <p:sp>
        <p:nvSpPr>
          <p:cNvPr id="3" name="Content Placeholder 2">
            <a:extLst>
              <a:ext uri="{FF2B5EF4-FFF2-40B4-BE49-F238E27FC236}">
                <a16:creationId xmlns:a16="http://schemas.microsoft.com/office/drawing/2014/main" id="{F8FE795D-47D4-43F0-99AE-8EE95AF17D7C}"/>
              </a:ext>
            </a:extLst>
          </p:cNvPr>
          <p:cNvSpPr>
            <a:spLocks noGrp="1"/>
          </p:cNvSpPr>
          <p:nvPr>
            <p:ph idx="1"/>
          </p:nvPr>
        </p:nvSpPr>
        <p:spPr/>
        <p:txBody>
          <a:bodyPr vert="horz" lIns="91440" tIns="45720" rIns="91440" bIns="45720" rtlCol="0" anchor="t">
            <a:normAutofit fontScale="92500"/>
          </a:bodyPr>
          <a:lstStyle/>
          <a:p>
            <a:r>
              <a:rPr lang="en-US" sz="2800">
                <a:latin typeface="Calibri"/>
                <a:ea typeface="Arial Unicode MS"/>
                <a:cs typeface="Calibri"/>
              </a:rPr>
              <a:t>Up to $250,000 available per project to a maximum of $500,000 per company</a:t>
            </a:r>
            <a:endParaRPr lang="en-US" sz="2800">
              <a:effectLst/>
              <a:latin typeface="Calibri"/>
              <a:ea typeface="Arial Unicode MS"/>
              <a:cs typeface="Calibri"/>
            </a:endParaRPr>
          </a:p>
          <a:p>
            <a:r>
              <a:rPr lang="en-CA"/>
              <a:t>Open to new applications continually: first come, first served</a:t>
            </a:r>
          </a:p>
          <a:p>
            <a:r>
              <a:rPr lang="en-CA">
                <a:latin typeface="DIN Pro Medium"/>
              </a:rPr>
              <a:t>Pre-approval funding reservations with incentive paid at completion</a:t>
            </a:r>
          </a:p>
          <a:p>
            <a:r>
              <a:rPr lang="en-CA">
                <a:latin typeface="DIN Pro Medium"/>
              </a:rPr>
              <a:t>Prescriptive rebate for present measures (e.g. $ / unit)</a:t>
            </a:r>
          </a:p>
          <a:p>
            <a:r>
              <a:rPr lang="en-CA">
                <a:latin typeface="DIN Pro Medium"/>
              </a:rPr>
              <a:t>Incentives will vary, designed to be between 15 to 30% of average costs</a:t>
            </a:r>
          </a:p>
          <a:p>
            <a:r>
              <a:rPr lang="en-CA">
                <a:latin typeface="DIN Pro Medium"/>
              </a:rPr>
              <a:t>Pre-set list of eligible measures</a:t>
            </a:r>
          </a:p>
          <a:p>
            <a:endParaRPr lang="en-CA"/>
          </a:p>
        </p:txBody>
      </p:sp>
    </p:spTree>
    <p:extLst>
      <p:ext uri="{BB962C8B-B14F-4D97-AF65-F5344CB8AC3E}">
        <p14:creationId xmlns:p14="http://schemas.microsoft.com/office/powerpoint/2010/main" val="39650643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D03AEE-45E8-456D-9593-091D0852FB26}"/>
              </a:ext>
            </a:extLst>
          </p:cNvPr>
          <p:cNvSpPr>
            <a:spLocks noGrp="1"/>
          </p:cNvSpPr>
          <p:nvPr>
            <p:ph type="title"/>
          </p:nvPr>
        </p:nvSpPr>
        <p:spPr>
          <a:xfrm>
            <a:off x="1702676" y="284915"/>
            <a:ext cx="9651124" cy="1325563"/>
          </a:xfrm>
        </p:spPr>
        <p:txBody>
          <a:bodyPr/>
          <a:lstStyle/>
          <a:p>
            <a:r>
              <a:rPr lang="en-US"/>
              <a:t>Project types/measures </a:t>
            </a:r>
            <a:br>
              <a:rPr lang="en-US"/>
            </a:br>
            <a:r>
              <a:rPr lang="en-US" sz="3200" i="1"/>
              <a:t>(to be finalized)</a:t>
            </a:r>
            <a:endParaRPr lang="en-US"/>
          </a:p>
        </p:txBody>
      </p:sp>
      <p:sp>
        <p:nvSpPr>
          <p:cNvPr id="3" name="Content Placeholder 2">
            <a:extLst>
              <a:ext uri="{FF2B5EF4-FFF2-40B4-BE49-F238E27FC236}">
                <a16:creationId xmlns:a16="http://schemas.microsoft.com/office/drawing/2014/main" id="{BEDE68AF-55E2-4ED2-BD31-47F53D9EF636}"/>
              </a:ext>
            </a:extLst>
          </p:cNvPr>
          <p:cNvSpPr>
            <a:spLocks noGrp="1"/>
          </p:cNvSpPr>
          <p:nvPr>
            <p:ph idx="1"/>
          </p:nvPr>
        </p:nvSpPr>
        <p:spPr>
          <a:xfrm>
            <a:off x="1702676" y="1571223"/>
            <a:ext cx="9651124" cy="3843925"/>
          </a:xfrm>
        </p:spPr>
        <p:txBody>
          <a:bodyPr>
            <a:normAutofit/>
          </a:bodyPr>
          <a:lstStyle/>
          <a:p>
            <a:r>
              <a:rPr lang="en-US"/>
              <a:t>Typical projects include commercially available energy-efficient upgrades such as:</a:t>
            </a:r>
          </a:p>
          <a:p>
            <a:pPr marL="800100" lvl="1" indent="-342900">
              <a:lnSpc>
                <a:spcPct val="107000"/>
              </a:lnSpc>
              <a:buFont typeface="Symbol" panose="05050102010706020507" pitchFamily="18" charset="2"/>
              <a:buChar char=""/>
            </a:pPr>
            <a:r>
              <a:rPr lang="en-US" sz="1800" b="1"/>
              <a:t>Boilers and heaters:</a:t>
            </a:r>
            <a:r>
              <a:rPr lang="en-US" sz="1800"/>
              <a:t> e.g. condensing boilers and hot water heater, high-efficiency furnaces</a:t>
            </a:r>
          </a:p>
          <a:p>
            <a:pPr marL="800100" lvl="1" indent="-342900">
              <a:lnSpc>
                <a:spcPct val="107000"/>
              </a:lnSpc>
              <a:buFont typeface="Symbol" panose="05050102010706020507" pitchFamily="18" charset="2"/>
              <a:buChar char=""/>
            </a:pPr>
            <a:r>
              <a:rPr lang="en-US" sz="1800" b="1"/>
              <a:t>HVAC</a:t>
            </a:r>
            <a:r>
              <a:rPr lang="en-US" sz="1800"/>
              <a:t> projects such as energy recovery ventilators, roof top units, pipe and duct insulation</a:t>
            </a:r>
          </a:p>
          <a:p>
            <a:pPr marL="800100" lvl="1" indent="-342900">
              <a:lnSpc>
                <a:spcPct val="107000"/>
              </a:lnSpc>
              <a:buFont typeface="Symbol" panose="05050102010706020507" pitchFamily="18" charset="2"/>
              <a:buChar char=""/>
            </a:pPr>
            <a:r>
              <a:rPr lang="en-US" sz="1800" b="1"/>
              <a:t>Motors and drives</a:t>
            </a:r>
            <a:r>
              <a:rPr lang="en-US" sz="1800"/>
              <a:t>, including upgrades to fan and pump motors, including variable frequency drives</a:t>
            </a:r>
          </a:p>
          <a:p>
            <a:pPr marL="800100" lvl="1" indent="-342900">
              <a:lnSpc>
                <a:spcPct val="107000"/>
              </a:lnSpc>
              <a:buFont typeface="Symbol" panose="05050102010706020507" pitchFamily="18" charset="2"/>
              <a:buChar char=""/>
            </a:pPr>
            <a:r>
              <a:rPr lang="en-US" sz="1800" b="1"/>
              <a:t>Compressed air</a:t>
            </a:r>
            <a:r>
              <a:rPr lang="en-US" sz="1800"/>
              <a:t>: air compressor system improvements and leak repairs</a:t>
            </a:r>
          </a:p>
          <a:p>
            <a:pPr marL="800100" lvl="1" indent="-342900">
              <a:lnSpc>
                <a:spcPct val="107000"/>
              </a:lnSpc>
              <a:buFont typeface="Symbol" panose="05050102010706020507" pitchFamily="18" charset="2"/>
              <a:buChar char=""/>
            </a:pPr>
            <a:r>
              <a:rPr lang="en-US" sz="1800" b="1"/>
              <a:t>Building envelope:  </a:t>
            </a:r>
            <a:r>
              <a:rPr lang="en-US" sz="1800"/>
              <a:t>upgrades to insulation &amp; windows and air infiltration reduction measures</a:t>
            </a:r>
          </a:p>
        </p:txBody>
      </p:sp>
    </p:spTree>
    <p:extLst>
      <p:ext uri="{BB962C8B-B14F-4D97-AF65-F5344CB8AC3E}">
        <p14:creationId xmlns:p14="http://schemas.microsoft.com/office/powerpoint/2010/main" val="18536520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D03AEE-45E8-456D-9593-091D0852FB26}"/>
              </a:ext>
            </a:extLst>
          </p:cNvPr>
          <p:cNvSpPr>
            <a:spLocks noGrp="1"/>
          </p:cNvSpPr>
          <p:nvPr>
            <p:ph type="title"/>
          </p:nvPr>
        </p:nvSpPr>
        <p:spPr>
          <a:xfrm>
            <a:off x="1702676" y="284915"/>
            <a:ext cx="9651124" cy="1325563"/>
          </a:xfrm>
        </p:spPr>
        <p:txBody>
          <a:bodyPr/>
          <a:lstStyle/>
          <a:p>
            <a:r>
              <a:rPr lang="en-US"/>
              <a:t>Project types/measures continued </a:t>
            </a:r>
            <a:br>
              <a:rPr lang="en-US"/>
            </a:br>
            <a:r>
              <a:rPr lang="en-US" sz="3200" i="1"/>
              <a:t>(to be finalized)</a:t>
            </a:r>
            <a:endParaRPr lang="en-US"/>
          </a:p>
        </p:txBody>
      </p:sp>
      <p:sp>
        <p:nvSpPr>
          <p:cNvPr id="3" name="Content Placeholder 2">
            <a:extLst>
              <a:ext uri="{FF2B5EF4-FFF2-40B4-BE49-F238E27FC236}">
                <a16:creationId xmlns:a16="http://schemas.microsoft.com/office/drawing/2014/main" id="{BEDE68AF-55E2-4ED2-BD31-47F53D9EF636}"/>
              </a:ext>
            </a:extLst>
          </p:cNvPr>
          <p:cNvSpPr>
            <a:spLocks noGrp="1"/>
          </p:cNvSpPr>
          <p:nvPr>
            <p:ph idx="1"/>
          </p:nvPr>
        </p:nvSpPr>
        <p:spPr>
          <a:xfrm>
            <a:off x="1702676" y="1571223"/>
            <a:ext cx="9651124" cy="3843925"/>
          </a:xfrm>
        </p:spPr>
        <p:txBody>
          <a:bodyPr>
            <a:normAutofit/>
          </a:bodyPr>
          <a:lstStyle/>
          <a:p>
            <a:r>
              <a:rPr lang="en-US"/>
              <a:t>Typical projects include commercially available energy-efficient upgrades such as:</a:t>
            </a:r>
          </a:p>
          <a:p>
            <a:pPr marL="800100" lvl="1" indent="-342900">
              <a:lnSpc>
                <a:spcPct val="107000"/>
              </a:lnSpc>
              <a:buFont typeface="Symbol" panose="05050102010706020507" pitchFamily="18" charset="2"/>
              <a:buChar char=""/>
            </a:pPr>
            <a:r>
              <a:rPr lang="en-US" sz="1800" b="1"/>
              <a:t>Lighting systems &amp; lighting controls</a:t>
            </a:r>
            <a:r>
              <a:rPr lang="en-US" sz="1800"/>
              <a:t>: a wide range of high-performing lighting system upgrades and common lighting control systems (daylight and occupancy)</a:t>
            </a:r>
          </a:p>
          <a:p>
            <a:pPr marL="800100" lvl="1" indent="-342900">
              <a:lnSpc>
                <a:spcPct val="107000"/>
              </a:lnSpc>
              <a:buFont typeface="Symbol" panose="05050102010706020507" pitchFamily="18" charset="2"/>
              <a:buChar char=""/>
            </a:pPr>
            <a:r>
              <a:rPr lang="en-US" sz="1800" b="1"/>
              <a:t>Process heat </a:t>
            </a:r>
            <a:r>
              <a:rPr lang="en-US" sz="1800"/>
              <a:t>efficiency upgrades, e.g. burner controls, heat recovery economizers, steam trap retrofits</a:t>
            </a:r>
          </a:p>
          <a:p>
            <a:pPr marL="800100" lvl="1" indent="-342900">
              <a:lnSpc>
                <a:spcPct val="107000"/>
              </a:lnSpc>
              <a:buFont typeface="Symbol" panose="05050102010706020507" pitchFamily="18" charset="2"/>
              <a:buChar char=""/>
            </a:pPr>
            <a:r>
              <a:rPr lang="en-US" sz="1800" b="1"/>
              <a:t>Power management</a:t>
            </a:r>
            <a:r>
              <a:rPr lang="en-US" sz="1800"/>
              <a:t>: installation of electronic building automation systems, computer power management, </a:t>
            </a:r>
            <a:r>
              <a:rPr lang="en-US" sz="1800" err="1"/>
              <a:t>etc</a:t>
            </a:r>
            <a:endParaRPr lang="en-US" sz="1800"/>
          </a:p>
          <a:p>
            <a:pPr marL="800100" lvl="1" indent="-342900">
              <a:lnSpc>
                <a:spcPct val="107000"/>
              </a:lnSpc>
              <a:buFont typeface="Symbol" panose="05050102010706020507" pitchFamily="18" charset="2"/>
              <a:buChar char=""/>
            </a:pPr>
            <a:r>
              <a:rPr lang="en-US" sz="1800"/>
              <a:t>A range of </a:t>
            </a:r>
            <a:r>
              <a:rPr lang="en-US" sz="1800" b="1"/>
              <a:t>sector-specific </a:t>
            </a:r>
            <a:r>
              <a:rPr lang="en-US" sz="1800"/>
              <a:t>measures for restaurants, hospitality, and refrigeration facilities </a:t>
            </a:r>
          </a:p>
          <a:p>
            <a:pPr marL="800100" lvl="1" indent="-342900">
              <a:lnSpc>
                <a:spcPct val="107000"/>
              </a:lnSpc>
              <a:buFont typeface="Symbol" panose="05050102010706020507" pitchFamily="18" charset="2"/>
              <a:buChar char=""/>
            </a:pPr>
            <a:r>
              <a:rPr lang="en-US" sz="1800" b="1"/>
              <a:t>Alternate on-site power </a:t>
            </a:r>
            <a:r>
              <a:rPr lang="en-US" sz="1800"/>
              <a:t>sources such as solar photovoltaic systems (microgeneration) and CHP (microgeneration)</a:t>
            </a:r>
            <a:endParaRPr lang="en-CA" sz="1800"/>
          </a:p>
          <a:p>
            <a:pPr marL="800100" lvl="1" indent="-342900">
              <a:lnSpc>
                <a:spcPct val="107000"/>
              </a:lnSpc>
              <a:buFont typeface="Symbol" panose="05050102010706020507" pitchFamily="18" charset="2"/>
              <a:buChar char=""/>
            </a:pPr>
            <a:endParaRPr lang="en-US" sz="1800"/>
          </a:p>
        </p:txBody>
      </p:sp>
    </p:spTree>
    <p:extLst>
      <p:ext uri="{BB962C8B-B14F-4D97-AF65-F5344CB8AC3E}">
        <p14:creationId xmlns:p14="http://schemas.microsoft.com/office/powerpoint/2010/main" val="11131868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D03AEE-45E8-456D-9593-091D0852FB26}"/>
              </a:ext>
            </a:extLst>
          </p:cNvPr>
          <p:cNvSpPr>
            <a:spLocks noGrp="1"/>
          </p:cNvSpPr>
          <p:nvPr>
            <p:ph type="title"/>
          </p:nvPr>
        </p:nvSpPr>
        <p:spPr/>
        <p:txBody>
          <a:bodyPr/>
          <a:lstStyle/>
          <a:p>
            <a:r>
              <a:rPr lang="en-US"/>
              <a:t>Eligible participants</a:t>
            </a:r>
          </a:p>
        </p:txBody>
      </p:sp>
      <p:sp>
        <p:nvSpPr>
          <p:cNvPr id="3" name="Content Placeholder 2">
            <a:extLst>
              <a:ext uri="{FF2B5EF4-FFF2-40B4-BE49-F238E27FC236}">
                <a16:creationId xmlns:a16="http://schemas.microsoft.com/office/drawing/2014/main" id="{BEDE68AF-55E2-4ED2-BD31-47F53D9EF636}"/>
              </a:ext>
            </a:extLst>
          </p:cNvPr>
          <p:cNvSpPr>
            <a:spLocks noGrp="1"/>
          </p:cNvSpPr>
          <p:nvPr>
            <p:ph idx="1"/>
          </p:nvPr>
        </p:nvSpPr>
        <p:spPr/>
        <p:txBody>
          <a:bodyPr>
            <a:normAutofit/>
          </a:bodyPr>
          <a:lstStyle/>
          <a:p>
            <a:r>
              <a:rPr lang="en-US"/>
              <a:t>This program is open to all industries and business types, including non-profit organizations, across Alberta</a:t>
            </a:r>
          </a:p>
          <a:p>
            <a:r>
              <a:rPr lang="en-US"/>
              <a:t>Projects must occur in facilities located within Alberta</a:t>
            </a:r>
          </a:p>
          <a:p>
            <a:r>
              <a:rPr lang="en-US"/>
              <a:t>Focus is small- and medium-scale businesses</a:t>
            </a:r>
          </a:p>
          <a:p>
            <a:r>
              <a:rPr lang="en-US" u="sng"/>
              <a:t>Not</a:t>
            </a:r>
            <a:r>
              <a:rPr lang="en-US"/>
              <a:t> eligible:</a:t>
            </a:r>
          </a:p>
          <a:p>
            <a:pPr lvl="1"/>
            <a:r>
              <a:rPr lang="en-US"/>
              <a:t>Large Emitters and Opted-in facilities under the TIER regulation</a:t>
            </a:r>
          </a:p>
          <a:p>
            <a:pPr lvl="1"/>
            <a:r>
              <a:rPr lang="en-US"/>
              <a:t>Federal, provincially, and municipally-owned buildings</a:t>
            </a:r>
          </a:p>
          <a:p>
            <a:pPr lvl="1"/>
            <a:r>
              <a:rPr lang="en-US"/>
              <a:t>Publicly funded institutions (universities, schools, hospitals)</a:t>
            </a:r>
          </a:p>
          <a:p>
            <a:endParaRPr lang="en-US"/>
          </a:p>
        </p:txBody>
      </p:sp>
    </p:spTree>
    <p:extLst>
      <p:ext uri="{BB962C8B-B14F-4D97-AF65-F5344CB8AC3E}">
        <p14:creationId xmlns:p14="http://schemas.microsoft.com/office/powerpoint/2010/main" val="12559574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D03AEE-45E8-456D-9593-091D0852FB26}"/>
              </a:ext>
            </a:extLst>
          </p:cNvPr>
          <p:cNvSpPr>
            <a:spLocks noGrp="1"/>
          </p:cNvSpPr>
          <p:nvPr>
            <p:ph type="title"/>
          </p:nvPr>
        </p:nvSpPr>
        <p:spPr/>
        <p:txBody>
          <a:bodyPr/>
          <a:lstStyle/>
          <a:p>
            <a:r>
              <a:rPr lang="en-US"/>
              <a:t>Eligible contractors</a:t>
            </a:r>
          </a:p>
        </p:txBody>
      </p:sp>
      <p:sp>
        <p:nvSpPr>
          <p:cNvPr id="3" name="Content Placeholder 2">
            <a:extLst>
              <a:ext uri="{FF2B5EF4-FFF2-40B4-BE49-F238E27FC236}">
                <a16:creationId xmlns:a16="http://schemas.microsoft.com/office/drawing/2014/main" id="{BEDE68AF-55E2-4ED2-BD31-47F53D9EF636}"/>
              </a:ext>
            </a:extLst>
          </p:cNvPr>
          <p:cNvSpPr>
            <a:spLocks noGrp="1"/>
          </p:cNvSpPr>
          <p:nvPr>
            <p:ph idx="1"/>
          </p:nvPr>
        </p:nvSpPr>
        <p:spPr/>
        <p:txBody>
          <a:bodyPr vert="horz" lIns="91440" tIns="45720" rIns="91440" bIns="45720" rtlCol="0" anchor="t">
            <a:normAutofit/>
          </a:bodyPr>
          <a:lstStyle/>
          <a:p>
            <a:r>
              <a:rPr lang="en-US"/>
              <a:t>Eligible Contractor – is a product or service provider that has agreed to and signed the Energy Savings for Business Contractor Code of Conduct</a:t>
            </a:r>
          </a:p>
          <a:p>
            <a:r>
              <a:rPr lang="en-US">
                <a:latin typeface="DIN Pro Medium"/>
              </a:rPr>
              <a:t>Participants must use an Eligible Contractor for their projects to be eligible</a:t>
            </a:r>
          </a:p>
          <a:p>
            <a:r>
              <a:rPr lang="en-US"/>
              <a:t>How to become an eligible contractor:</a:t>
            </a:r>
          </a:p>
          <a:p>
            <a:pPr lvl="1"/>
            <a:r>
              <a:rPr lang="en-US"/>
              <a:t>Register on the website</a:t>
            </a:r>
          </a:p>
          <a:p>
            <a:pPr lvl="1"/>
            <a:r>
              <a:rPr lang="en-US"/>
              <a:t>Agree to the Code of Conduct and Terms and Conditions</a:t>
            </a:r>
          </a:p>
        </p:txBody>
      </p:sp>
    </p:spTree>
    <p:extLst>
      <p:ext uri="{BB962C8B-B14F-4D97-AF65-F5344CB8AC3E}">
        <p14:creationId xmlns:p14="http://schemas.microsoft.com/office/powerpoint/2010/main" val="18385124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2961D2-A4DC-4A15-8998-F10F3B44D05E}"/>
              </a:ext>
            </a:extLst>
          </p:cNvPr>
          <p:cNvSpPr>
            <a:spLocks noGrp="1"/>
          </p:cNvSpPr>
          <p:nvPr>
            <p:ph type="ctrTitle"/>
          </p:nvPr>
        </p:nvSpPr>
        <p:spPr>
          <a:xfrm>
            <a:off x="3811976" y="4032393"/>
            <a:ext cx="7659587" cy="1062121"/>
          </a:xfrm>
        </p:spPr>
        <p:txBody>
          <a:bodyPr>
            <a:normAutofit fontScale="90000"/>
          </a:bodyPr>
          <a:lstStyle/>
          <a:p>
            <a:r>
              <a:rPr lang="en-US" sz="3300">
                <a:latin typeface="DIN Pro"/>
              </a:rPr>
              <a:t>Webinar – Nov. 25, 2020</a:t>
            </a:r>
            <a:br>
              <a:rPr lang="en-US">
                <a:latin typeface="DIN Pro"/>
              </a:rPr>
            </a:br>
            <a:r>
              <a:rPr lang="en-US" sz="2000">
                <a:latin typeface="DIN Pro"/>
              </a:rPr>
              <a:t>Steve MacDonald - CEO</a:t>
            </a:r>
            <a:br>
              <a:rPr lang="en-US" sz="2000"/>
            </a:br>
            <a:r>
              <a:rPr lang="en-US" sz="2000">
                <a:latin typeface="DIN Pro"/>
              </a:rPr>
              <a:t>Marc Huot – Program Director</a:t>
            </a:r>
            <a:br>
              <a:rPr lang="en-US"/>
            </a:br>
            <a:endParaRPr lang="en-US"/>
          </a:p>
        </p:txBody>
      </p:sp>
    </p:spTree>
    <p:extLst>
      <p:ext uri="{BB962C8B-B14F-4D97-AF65-F5344CB8AC3E}">
        <p14:creationId xmlns:p14="http://schemas.microsoft.com/office/powerpoint/2010/main" val="13427058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D03AEE-45E8-456D-9593-091D0852FB26}"/>
              </a:ext>
            </a:extLst>
          </p:cNvPr>
          <p:cNvSpPr>
            <a:spLocks noGrp="1"/>
          </p:cNvSpPr>
          <p:nvPr>
            <p:ph type="title"/>
          </p:nvPr>
        </p:nvSpPr>
        <p:spPr/>
        <p:txBody>
          <a:bodyPr/>
          <a:lstStyle/>
          <a:p>
            <a:r>
              <a:rPr lang="en-US"/>
              <a:t>Application process</a:t>
            </a:r>
          </a:p>
        </p:txBody>
      </p:sp>
      <p:sp>
        <p:nvSpPr>
          <p:cNvPr id="3" name="Content Placeholder 2">
            <a:extLst>
              <a:ext uri="{FF2B5EF4-FFF2-40B4-BE49-F238E27FC236}">
                <a16:creationId xmlns:a16="http://schemas.microsoft.com/office/drawing/2014/main" id="{BEDE68AF-55E2-4ED2-BD31-47F53D9EF636}"/>
              </a:ext>
            </a:extLst>
          </p:cNvPr>
          <p:cNvSpPr>
            <a:spLocks noGrp="1"/>
          </p:cNvSpPr>
          <p:nvPr>
            <p:ph idx="1"/>
          </p:nvPr>
        </p:nvSpPr>
        <p:spPr>
          <a:xfrm>
            <a:off x="1702676" y="1502021"/>
            <a:ext cx="10068614" cy="3853958"/>
          </a:xfrm>
        </p:spPr>
        <p:txBody>
          <a:bodyPr vert="horz" lIns="91440" tIns="45720" rIns="91440" bIns="45720" rtlCol="0" anchor="t">
            <a:normAutofit lnSpcReduction="10000"/>
          </a:bodyPr>
          <a:lstStyle/>
          <a:p>
            <a:r>
              <a:rPr lang="en-US" sz="2400">
                <a:latin typeface="DIN Pro Medium"/>
              </a:rPr>
              <a:t>Program launch</a:t>
            </a:r>
          </a:p>
          <a:p>
            <a:pPr lvl="1"/>
            <a:r>
              <a:rPr lang="en-US" sz="2000">
                <a:latin typeface="DIN Pro Medium"/>
              </a:rPr>
              <a:t>Complete details, including terms and conditions and a list of eligible projects will be available</a:t>
            </a:r>
          </a:p>
          <a:p>
            <a:r>
              <a:rPr lang="en-US" sz="2400">
                <a:latin typeface="DIN Pro Medium"/>
              </a:rPr>
              <a:t>Application portal opens – will be an electronic application</a:t>
            </a:r>
          </a:p>
          <a:p>
            <a:r>
              <a:rPr lang="en-US" sz="2400">
                <a:latin typeface="DIN Pro Medium"/>
              </a:rPr>
              <a:t>Two stage application</a:t>
            </a:r>
          </a:p>
          <a:p>
            <a:pPr lvl="1"/>
            <a:r>
              <a:rPr lang="en-US" sz="2000">
                <a:latin typeface="DIN Pro Medium"/>
              </a:rPr>
              <a:t>Pre-approval – funding is reserved; first-come, first-served </a:t>
            </a:r>
          </a:p>
          <a:p>
            <a:pPr lvl="1"/>
            <a:r>
              <a:rPr lang="en-US" sz="2000">
                <a:latin typeface="DIN Pro Medium"/>
              </a:rPr>
              <a:t>Completion approval </a:t>
            </a:r>
            <a:endParaRPr lang="en-US" sz="2000"/>
          </a:p>
          <a:p>
            <a:r>
              <a:rPr lang="en-US" sz="2400">
                <a:latin typeface="DIN Pro Medium"/>
              </a:rPr>
              <a:t>Once program launches, pre-approval will be required to begin construction and incur expenses. </a:t>
            </a:r>
          </a:p>
          <a:p>
            <a:r>
              <a:rPr lang="en-US" sz="2400">
                <a:latin typeface="DIN Pro Medium"/>
              </a:rPr>
              <a:t>Projects must meet the project timeline eligibility criteria in the Terms and Conditions</a:t>
            </a:r>
          </a:p>
        </p:txBody>
      </p:sp>
    </p:spTree>
    <p:extLst>
      <p:ext uri="{BB962C8B-B14F-4D97-AF65-F5344CB8AC3E}">
        <p14:creationId xmlns:p14="http://schemas.microsoft.com/office/powerpoint/2010/main" val="3403316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FA9040-3BAB-4A4C-8EEC-47997696424F}"/>
              </a:ext>
            </a:extLst>
          </p:cNvPr>
          <p:cNvSpPr>
            <a:spLocks noGrp="1"/>
          </p:cNvSpPr>
          <p:nvPr>
            <p:ph type="title"/>
          </p:nvPr>
        </p:nvSpPr>
        <p:spPr/>
        <p:txBody>
          <a:bodyPr/>
          <a:lstStyle/>
          <a:p>
            <a:r>
              <a:rPr lang="en-CA"/>
              <a:t>Participant application journey</a:t>
            </a:r>
          </a:p>
        </p:txBody>
      </p:sp>
      <p:sp>
        <p:nvSpPr>
          <p:cNvPr id="10" name="Rectangle: Rounded Corners 9">
            <a:extLst>
              <a:ext uri="{FF2B5EF4-FFF2-40B4-BE49-F238E27FC236}">
                <a16:creationId xmlns:a16="http://schemas.microsoft.com/office/drawing/2014/main" id="{65A75A83-2EB3-4C40-9359-27D843F6631B}"/>
              </a:ext>
            </a:extLst>
          </p:cNvPr>
          <p:cNvSpPr/>
          <p:nvPr/>
        </p:nvSpPr>
        <p:spPr>
          <a:xfrm>
            <a:off x="1842273" y="2098691"/>
            <a:ext cx="1886412" cy="967019"/>
          </a:xfrm>
          <a:prstGeom prst="roundRect">
            <a:avLst/>
          </a:prstGeom>
          <a:solidFill>
            <a:srgbClr val="13603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000"/>
              <a:t>Select a contractor</a:t>
            </a:r>
          </a:p>
        </p:txBody>
      </p:sp>
      <p:sp>
        <p:nvSpPr>
          <p:cNvPr id="12" name="Rectangle: Rounded Corners 11">
            <a:extLst>
              <a:ext uri="{FF2B5EF4-FFF2-40B4-BE49-F238E27FC236}">
                <a16:creationId xmlns:a16="http://schemas.microsoft.com/office/drawing/2014/main" id="{AAA65D0F-A572-414E-8A0A-7E7BDF920CD2}"/>
              </a:ext>
            </a:extLst>
          </p:cNvPr>
          <p:cNvSpPr/>
          <p:nvPr/>
        </p:nvSpPr>
        <p:spPr>
          <a:xfrm>
            <a:off x="6714109" y="2092127"/>
            <a:ext cx="1886412" cy="967019"/>
          </a:xfrm>
          <a:prstGeom prst="roundRect">
            <a:avLst/>
          </a:prstGeom>
          <a:solidFill>
            <a:srgbClr val="13603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000"/>
              <a:t>Plan your project</a:t>
            </a:r>
          </a:p>
        </p:txBody>
      </p:sp>
      <p:sp>
        <p:nvSpPr>
          <p:cNvPr id="14" name="Rectangle: Rounded Corners 13">
            <a:extLst>
              <a:ext uri="{FF2B5EF4-FFF2-40B4-BE49-F238E27FC236}">
                <a16:creationId xmlns:a16="http://schemas.microsoft.com/office/drawing/2014/main" id="{6C0694A6-2ACE-4CDA-A775-82AE6C9778A9}"/>
              </a:ext>
            </a:extLst>
          </p:cNvPr>
          <p:cNvSpPr/>
          <p:nvPr/>
        </p:nvSpPr>
        <p:spPr>
          <a:xfrm>
            <a:off x="9168615" y="2098691"/>
            <a:ext cx="1886412" cy="967019"/>
          </a:xfrm>
          <a:prstGeom prst="roundRect">
            <a:avLst/>
          </a:prstGeom>
          <a:solidFill>
            <a:srgbClr val="13603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000"/>
              <a:t>Apply for pre-approval</a:t>
            </a:r>
          </a:p>
        </p:txBody>
      </p:sp>
      <p:sp>
        <p:nvSpPr>
          <p:cNvPr id="16" name="Rectangle: Rounded Corners 15">
            <a:extLst>
              <a:ext uri="{FF2B5EF4-FFF2-40B4-BE49-F238E27FC236}">
                <a16:creationId xmlns:a16="http://schemas.microsoft.com/office/drawing/2014/main" id="{D54B65D0-00B7-4D71-802B-EAFC303EF7B9}"/>
              </a:ext>
            </a:extLst>
          </p:cNvPr>
          <p:cNvSpPr/>
          <p:nvPr/>
        </p:nvSpPr>
        <p:spPr>
          <a:xfrm>
            <a:off x="9198356" y="3648707"/>
            <a:ext cx="1886412" cy="967019"/>
          </a:xfrm>
          <a:prstGeom prst="roundRect">
            <a:avLst/>
          </a:prstGeom>
          <a:solidFill>
            <a:srgbClr val="13603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000"/>
              <a:t>Installation and permitting</a:t>
            </a:r>
          </a:p>
        </p:txBody>
      </p:sp>
      <p:sp>
        <p:nvSpPr>
          <p:cNvPr id="18" name="Rectangle: Rounded Corners 17">
            <a:extLst>
              <a:ext uri="{FF2B5EF4-FFF2-40B4-BE49-F238E27FC236}">
                <a16:creationId xmlns:a16="http://schemas.microsoft.com/office/drawing/2014/main" id="{D076E0AD-5665-4113-A5DC-D957A640D978}"/>
              </a:ext>
            </a:extLst>
          </p:cNvPr>
          <p:cNvSpPr/>
          <p:nvPr/>
        </p:nvSpPr>
        <p:spPr>
          <a:xfrm>
            <a:off x="4255887" y="3649578"/>
            <a:ext cx="1886412" cy="967019"/>
          </a:xfrm>
          <a:prstGeom prst="roundRect">
            <a:avLst/>
          </a:prstGeom>
          <a:solidFill>
            <a:srgbClr val="13603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000"/>
              <a:t>Review/ on-site audit (random)</a:t>
            </a:r>
          </a:p>
        </p:txBody>
      </p:sp>
      <p:sp>
        <p:nvSpPr>
          <p:cNvPr id="20" name="Rectangle: Rounded Corners 19">
            <a:extLst>
              <a:ext uri="{FF2B5EF4-FFF2-40B4-BE49-F238E27FC236}">
                <a16:creationId xmlns:a16="http://schemas.microsoft.com/office/drawing/2014/main" id="{087E200B-445D-4E24-AAE3-80B9378D53F0}"/>
              </a:ext>
            </a:extLst>
          </p:cNvPr>
          <p:cNvSpPr/>
          <p:nvPr/>
        </p:nvSpPr>
        <p:spPr>
          <a:xfrm>
            <a:off x="6714109" y="3649578"/>
            <a:ext cx="1886412" cy="967019"/>
          </a:xfrm>
          <a:prstGeom prst="roundRect">
            <a:avLst/>
          </a:prstGeom>
          <a:solidFill>
            <a:srgbClr val="13603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000"/>
              <a:t>Submit completion</a:t>
            </a:r>
          </a:p>
        </p:txBody>
      </p:sp>
      <p:sp>
        <p:nvSpPr>
          <p:cNvPr id="22" name="Rectangle: Rounded Corners 21">
            <a:extLst>
              <a:ext uri="{FF2B5EF4-FFF2-40B4-BE49-F238E27FC236}">
                <a16:creationId xmlns:a16="http://schemas.microsoft.com/office/drawing/2014/main" id="{10C70615-AFD6-478E-9BF7-F4263CD748C7}"/>
              </a:ext>
            </a:extLst>
          </p:cNvPr>
          <p:cNvSpPr/>
          <p:nvPr/>
        </p:nvSpPr>
        <p:spPr>
          <a:xfrm>
            <a:off x="1842273" y="3649577"/>
            <a:ext cx="1886412" cy="967019"/>
          </a:xfrm>
          <a:prstGeom prst="roundRect">
            <a:avLst/>
          </a:prstGeom>
          <a:solidFill>
            <a:srgbClr val="13603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000"/>
              <a:t>Incentive payment</a:t>
            </a:r>
          </a:p>
        </p:txBody>
      </p:sp>
      <p:cxnSp>
        <p:nvCxnSpPr>
          <p:cNvPr id="28" name="Straight Arrow Connector 27">
            <a:extLst>
              <a:ext uri="{FF2B5EF4-FFF2-40B4-BE49-F238E27FC236}">
                <a16:creationId xmlns:a16="http://schemas.microsoft.com/office/drawing/2014/main" id="{D570D9AE-4951-4BB1-81F1-15382DE77709}"/>
              </a:ext>
            </a:extLst>
          </p:cNvPr>
          <p:cNvCxnSpPr>
            <a:stCxn id="12" idx="3"/>
            <a:endCxn id="14" idx="1"/>
          </p:cNvCxnSpPr>
          <p:nvPr/>
        </p:nvCxnSpPr>
        <p:spPr>
          <a:xfrm>
            <a:off x="8600521" y="2575637"/>
            <a:ext cx="568094" cy="6564"/>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cxnSp>
        <p:nvCxnSpPr>
          <p:cNvPr id="36" name="Straight Arrow Connector 35">
            <a:extLst>
              <a:ext uri="{FF2B5EF4-FFF2-40B4-BE49-F238E27FC236}">
                <a16:creationId xmlns:a16="http://schemas.microsoft.com/office/drawing/2014/main" id="{C5144393-4C05-42BE-B3AD-BBC02A8A93AB}"/>
              </a:ext>
            </a:extLst>
          </p:cNvPr>
          <p:cNvCxnSpPr>
            <a:stCxn id="20" idx="1"/>
            <a:endCxn id="18" idx="3"/>
          </p:cNvCxnSpPr>
          <p:nvPr/>
        </p:nvCxnSpPr>
        <p:spPr>
          <a:xfrm flipH="1">
            <a:off x="6142299" y="4133088"/>
            <a:ext cx="571810" cy="0"/>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cxnSp>
        <p:nvCxnSpPr>
          <p:cNvPr id="38" name="Straight Arrow Connector 37">
            <a:extLst>
              <a:ext uri="{FF2B5EF4-FFF2-40B4-BE49-F238E27FC236}">
                <a16:creationId xmlns:a16="http://schemas.microsoft.com/office/drawing/2014/main" id="{D85667BB-0746-4E64-8713-F52F2F909AFE}"/>
              </a:ext>
            </a:extLst>
          </p:cNvPr>
          <p:cNvCxnSpPr>
            <a:stCxn id="18" idx="1"/>
            <a:endCxn id="22" idx="3"/>
          </p:cNvCxnSpPr>
          <p:nvPr/>
        </p:nvCxnSpPr>
        <p:spPr>
          <a:xfrm flipH="1" flipV="1">
            <a:off x="3728685" y="4133087"/>
            <a:ext cx="527202" cy="1"/>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sp>
        <p:nvSpPr>
          <p:cNvPr id="59" name="Rectangle: Rounded Corners 58">
            <a:extLst>
              <a:ext uri="{FF2B5EF4-FFF2-40B4-BE49-F238E27FC236}">
                <a16:creationId xmlns:a16="http://schemas.microsoft.com/office/drawing/2014/main" id="{3D41EC6D-B9D5-4B02-B71B-C61231D8DDCE}"/>
              </a:ext>
            </a:extLst>
          </p:cNvPr>
          <p:cNvSpPr/>
          <p:nvPr/>
        </p:nvSpPr>
        <p:spPr>
          <a:xfrm>
            <a:off x="4259604" y="2098691"/>
            <a:ext cx="1886412" cy="967019"/>
          </a:xfrm>
          <a:prstGeom prst="roundRect">
            <a:avLst/>
          </a:prstGeom>
          <a:solidFill>
            <a:srgbClr val="13603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000"/>
              <a:t>Contractor registers</a:t>
            </a:r>
          </a:p>
        </p:txBody>
      </p:sp>
      <p:cxnSp>
        <p:nvCxnSpPr>
          <p:cNvPr id="73" name="Straight Arrow Connector 72">
            <a:extLst>
              <a:ext uri="{FF2B5EF4-FFF2-40B4-BE49-F238E27FC236}">
                <a16:creationId xmlns:a16="http://schemas.microsoft.com/office/drawing/2014/main" id="{358D2D7E-9030-404C-BC34-1BEC74A3444D}"/>
              </a:ext>
            </a:extLst>
          </p:cNvPr>
          <p:cNvCxnSpPr>
            <a:stCxn id="10" idx="3"/>
            <a:endCxn id="59" idx="1"/>
          </p:cNvCxnSpPr>
          <p:nvPr/>
        </p:nvCxnSpPr>
        <p:spPr>
          <a:xfrm>
            <a:off x="3728685" y="2582201"/>
            <a:ext cx="530919" cy="0"/>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cxnSp>
        <p:nvCxnSpPr>
          <p:cNvPr id="75" name="Straight Arrow Connector 74">
            <a:extLst>
              <a:ext uri="{FF2B5EF4-FFF2-40B4-BE49-F238E27FC236}">
                <a16:creationId xmlns:a16="http://schemas.microsoft.com/office/drawing/2014/main" id="{37B0E26E-BC11-40C3-877F-1C97EC51D3A2}"/>
              </a:ext>
            </a:extLst>
          </p:cNvPr>
          <p:cNvCxnSpPr>
            <a:stCxn id="59" idx="3"/>
            <a:endCxn id="12" idx="1"/>
          </p:cNvCxnSpPr>
          <p:nvPr/>
        </p:nvCxnSpPr>
        <p:spPr>
          <a:xfrm flipV="1">
            <a:off x="6146016" y="2575637"/>
            <a:ext cx="568093" cy="6564"/>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cxnSp>
        <p:nvCxnSpPr>
          <p:cNvPr id="77" name="Connector: Elbow 76">
            <a:extLst>
              <a:ext uri="{FF2B5EF4-FFF2-40B4-BE49-F238E27FC236}">
                <a16:creationId xmlns:a16="http://schemas.microsoft.com/office/drawing/2014/main" id="{EDB27197-E0AD-4D8C-8B61-187F38F1B449}"/>
              </a:ext>
            </a:extLst>
          </p:cNvPr>
          <p:cNvCxnSpPr>
            <a:stCxn id="14" idx="3"/>
            <a:endCxn id="16" idx="3"/>
          </p:cNvCxnSpPr>
          <p:nvPr/>
        </p:nvCxnSpPr>
        <p:spPr>
          <a:xfrm>
            <a:off x="11055027" y="2582201"/>
            <a:ext cx="29741" cy="1550016"/>
          </a:xfrm>
          <a:prstGeom prst="bentConnector3">
            <a:avLst>
              <a:gd name="adj1" fmla="val 868636"/>
            </a:avLst>
          </a:prstGeom>
          <a:ln>
            <a:tailEnd type="triangle"/>
          </a:ln>
        </p:spPr>
        <p:style>
          <a:lnRef idx="1">
            <a:schemeClr val="accent6"/>
          </a:lnRef>
          <a:fillRef idx="0">
            <a:schemeClr val="accent6"/>
          </a:fillRef>
          <a:effectRef idx="0">
            <a:schemeClr val="accent6"/>
          </a:effectRef>
          <a:fontRef idx="minor">
            <a:schemeClr val="tx1"/>
          </a:fontRef>
        </p:style>
      </p:cxnSp>
      <p:cxnSp>
        <p:nvCxnSpPr>
          <p:cNvPr id="79" name="Straight Arrow Connector 78">
            <a:extLst>
              <a:ext uri="{FF2B5EF4-FFF2-40B4-BE49-F238E27FC236}">
                <a16:creationId xmlns:a16="http://schemas.microsoft.com/office/drawing/2014/main" id="{B2A58DFD-A58A-457C-98C8-7F3DC6AC39A2}"/>
              </a:ext>
            </a:extLst>
          </p:cNvPr>
          <p:cNvCxnSpPr>
            <a:stCxn id="16" idx="1"/>
            <a:endCxn id="20" idx="3"/>
          </p:cNvCxnSpPr>
          <p:nvPr/>
        </p:nvCxnSpPr>
        <p:spPr>
          <a:xfrm flipH="1">
            <a:off x="8600521" y="4132217"/>
            <a:ext cx="597835" cy="871"/>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41504633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D03AEE-45E8-456D-9593-091D0852FB26}"/>
              </a:ext>
            </a:extLst>
          </p:cNvPr>
          <p:cNvSpPr>
            <a:spLocks noGrp="1"/>
          </p:cNvSpPr>
          <p:nvPr>
            <p:ph type="title"/>
          </p:nvPr>
        </p:nvSpPr>
        <p:spPr/>
        <p:txBody>
          <a:bodyPr/>
          <a:lstStyle/>
          <a:p>
            <a:r>
              <a:rPr lang="en-US">
                <a:latin typeface="Klavika Medium"/>
              </a:rPr>
              <a:t>Anticipated timelines</a:t>
            </a:r>
            <a:endParaRPr lang="en-US"/>
          </a:p>
        </p:txBody>
      </p:sp>
      <p:graphicFrame>
        <p:nvGraphicFramePr>
          <p:cNvPr id="4" name="Table 4">
            <a:extLst>
              <a:ext uri="{FF2B5EF4-FFF2-40B4-BE49-F238E27FC236}">
                <a16:creationId xmlns:a16="http://schemas.microsoft.com/office/drawing/2014/main" id="{9C0E615B-FAAE-40FD-B361-A9BC93B71227}"/>
              </a:ext>
            </a:extLst>
          </p:cNvPr>
          <p:cNvGraphicFramePr>
            <a:graphicFrameLocks noGrp="1"/>
          </p:cNvGraphicFramePr>
          <p:nvPr>
            <p:extLst>
              <p:ext uri="{D42A27DB-BD31-4B8C-83A1-F6EECF244321}">
                <p14:modId xmlns:p14="http://schemas.microsoft.com/office/powerpoint/2010/main" val="3576688032"/>
              </p:ext>
            </p:extLst>
          </p:nvPr>
        </p:nvGraphicFramePr>
        <p:xfrm>
          <a:off x="2375210" y="1818793"/>
          <a:ext cx="8217028" cy="2773680"/>
        </p:xfrm>
        <a:graphic>
          <a:graphicData uri="http://schemas.openxmlformats.org/drawingml/2006/table">
            <a:tbl>
              <a:tblPr firstRow="1" bandRow="1">
                <a:tableStyleId>{912C8C85-51F0-491E-9774-3900AFEF0FD7}</a:tableStyleId>
              </a:tblPr>
              <a:tblGrid>
                <a:gridCol w="4153028">
                  <a:extLst>
                    <a:ext uri="{9D8B030D-6E8A-4147-A177-3AD203B41FA5}">
                      <a16:colId xmlns:a16="http://schemas.microsoft.com/office/drawing/2014/main" val="1146684607"/>
                    </a:ext>
                  </a:extLst>
                </a:gridCol>
                <a:gridCol w="4064000">
                  <a:extLst>
                    <a:ext uri="{9D8B030D-6E8A-4147-A177-3AD203B41FA5}">
                      <a16:colId xmlns:a16="http://schemas.microsoft.com/office/drawing/2014/main" val="3983839363"/>
                    </a:ext>
                  </a:extLst>
                </a:gridCol>
              </a:tblGrid>
              <a:tr h="370840">
                <a:tc>
                  <a:txBody>
                    <a:bodyPr/>
                    <a:lstStyle/>
                    <a:p>
                      <a:r>
                        <a:rPr lang="en-US" sz="2000"/>
                        <a:t>What</a:t>
                      </a:r>
                      <a:endParaRPr lang="en-CA" sz="2000"/>
                    </a:p>
                  </a:txBody>
                  <a:tcPr>
                    <a:solidFill>
                      <a:srgbClr val="136031"/>
                    </a:solidFill>
                  </a:tcPr>
                </a:tc>
                <a:tc>
                  <a:txBody>
                    <a:bodyPr/>
                    <a:lstStyle/>
                    <a:p>
                      <a:r>
                        <a:rPr lang="en-US" sz="2000"/>
                        <a:t>Timeline</a:t>
                      </a:r>
                      <a:endParaRPr lang="en-CA" sz="2000"/>
                    </a:p>
                  </a:txBody>
                  <a:tcPr>
                    <a:solidFill>
                      <a:srgbClr val="136031"/>
                    </a:solidFill>
                  </a:tcPr>
                </a:tc>
                <a:extLst>
                  <a:ext uri="{0D108BD9-81ED-4DB2-BD59-A6C34878D82A}">
                    <a16:rowId xmlns:a16="http://schemas.microsoft.com/office/drawing/2014/main" val="2635233657"/>
                  </a:ext>
                </a:extLst>
              </a:tr>
              <a:tr h="370840">
                <a:tc>
                  <a:txBody>
                    <a:bodyPr/>
                    <a:lstStyle/>
                    <a:p>
                      <a:r>
                        <a:rPr lang="en-CA" sz="2000"/>
                        <a:t>Program Announcement</a:t>
                      </a:r>
                    </a:p>
                  </a:txBody>
                  <a:tcPr/>
                </a:tc>
                <a:tc>
                  <a:txBody>
                    <a:bodyPr/>
                    <a:lstStyle/>
                    <a:p>
                      <a:r>
                        <a:rPr lang="en-CA" sz="2000"/>
                        <a:t>November 2, 2020</a:t>
                      </a:r>
                    </a:p>
                  </a:txBody>
                  <a:tcPr/>
                </a:tc>
                <a:extLst>
                  <a:ext uri="{0D108BD9-81ED-4DB2-BD59-A6C34878D82A}">
                    <a16:rowId xmlns:a16="http://schemas.microsoft.com/office/drawing/2014/main" val="3110979375"/>
                  </a:ext>
                </a:extLst>
              </a:tr>
              <a:tr h="370840">
                <a:tc>
                  <a:txBody>
                    <a:bodyPr/>
                    <a:lstStyle/>
                    <a:p>
                      <a:r>
                        <a:rPr lang="en-US" sz="2000" b="1"/>
                        <a:t>Expressions of Interest</a:t>
                      </a:r>
                      <a:endParaRPr lang="en-CA" sz="2000" b="1"/>
                    </a:p>
                  </a:txBody>
                  <a:tcPr/>
                </a:tc>
                <a:tc>
                  <a:txBody>
                    <a:bodyPr/>
                    <a:lstStyle/>
                    <a:p>
                      <a:r>
                        <a:rPr lang="en-US" sz="2000" b="1"/>
                        <a:t>Now until January 2021</a:t>
                      </a:r>
                      <a:endParaRPr lang="en-CA" sz="2000" b="1"/>
                    </a:p>
                  </a:txBody>
                  <a:tcPr/>
                </a:tc>
                <a:extLst>
                  <a:ext uri="{0D108BD9-81ED-4DB2-BD59-A6C34878D82A}">
                    <a16:rowId xmlns:a16="http://schemas.microsoft.com/office/drawing/2014/main" val="1361628429"/>
                  </a:ext>
                </a:extLst>
              </a:tr>
              <a:tr h="370840">
                <a:tc>
                  <a:txBody>
                    <a:bodyPr/>
                    <a:lstStyle/>
                    <a:p>
                      <a:r>
                        <a:rPr lang="en-CA" sz="2000"/>
                        <a:t>Contractors register to be eligible</a:t>
                      </a:r>
                    </a:p>
                  </a:txBody>
                  <a:tcPr/>
                </a:tc>
                <a:tc>
                  <a:txBody>
                    <a:bodyPr/>
                    <a:lstStyle/>
                    <a:p>
                      <a:r>
                        <a:rPr lang="en-CA" sz="2000"/>
                        <a:t>December 2020 – January 2022</a:t>
                      </a:r>
                    </a:p>
                  </a:txBody>
                  <a:tcPr/>
                </a:tc>
                <a:extLst>
                  <a:ext uri="{0D108BD9-81ED-4DB2-BD59-A6C34878D82A}">
                    <a16:rowId xmlns:a16="http://schemas.microsoft.com/office/drawing/2014/main" val="1053521542"/>
                  </a:ext>
                </a:extLst>
              </a:tr>
              <a:tr h="370840">
                <a:tc>
                  <a:txBody>
                    <a:bodyPr/>
                    <a:lstStyle/>
                    <a:p>
                      <a:r>
                        <a:rPr lang="en-US" sz="2000" b="1"/>
                        <a:t>Program Launch</a:t>
                      </a:r>
                      <a:endParaRPr lang="en-CA" sz="2000" b="1"/>
                    </a:p>
                  </a:txBody>
                  <a:tcPr/>
                </a:tc>
                <a:tc>
                  <a:txBody>
                    <a:bodyPr/>
                    <a:lstStyle/>
                    <a:p>
                      <a:r>
                        <a:rPr lang="en-US" sz="2000" b="1"/>
                        <a:t>Open to applications by Feb 1, 2020</a:t>
                      </a:r>
                      <a:endParaRPr lang="en-CA" sz="2000" b="1"/>
                    </a:p>
                  </a:txBody>
                  <a:tcPr/>
                </a:tc>
                <a:extLst>
                  <a:ext uri="{0D108BD9-81ED-4DB2-BD59-A6C34878D82A}">
                    <a16:rowId xmlns:a16="http://schemas.microsoft.com/office/drawing/2014/main" val="1135245270"/>
                  </a:ext>
                </a:extLst>
              </a:tr>
              <a:tr h="370840">
                <a:tc>
                  <a:txBody>
                    <a:bodyPr/>
                    <a:lstStyle/>
                    <a:p>
                      <a:r>
                        <a:rPr lang="en-CA" sz="2000"/>
                        <a:t>Detailed webinars</a:t>
                      </a:r>
                    </a:p>
                  </a:txBody>
                  <a:tcPr/>
                </a:tc>
                <a:tc>
                  <a:txBody>
                    <a:bodyPr/>
                    <a:lstStyle/>
                    <a:p>
                      <a:r>
                        <a:rPr lang="en-CA" sz="2000"/>
                        <a:t>January – February 2021</a:t>
                      </a:r>
                    </a:p>
                  </a:txBody>
                  <a:tcPr/>
                </a:tc>
                <a:extLst>
                  <a:ext uri="{0D108BD9-81ED-4DB2-BD59-A6C34878D82A}">
                    <a16:rowId xmlns:a16="http://schemas.microsoft.com/office/drawing/2014/main" val="4187511940"/>
                  </a:ext>
                </a:extLst>
              </a:tr>
              <a:tr h="370840">
                <a:tc>
                  <a:txBody>
                    <a:bodyPr/>
                    <a:lstStyle/>
                    <a:p>
                      <a:r>
                        <a:rPr lang="en-CA" sz="2000"/>
                        <a:t>Application Period</a:t>
                      </a:r>
                    </a:p>
                  </a:txBody>
                  <a:tcPr/>
                </a:tc>
                <a:tc>
                  <a:txBody>
                    <a:bodyPr/>
                    <a:lstStyle/>
                    <a:p>
                      <a:r>
                        <a:rPr lang="en-CA" sz="2000"/>
                        <a:t>6-12 months after program launch</a:t>
                      </a:r>
                    </a:p>
                  </a:txBody>
                  <a:tcPr/>
                </a:tc>
                <a:extLst>
                  <a:ext uri="{0D108BD9-81ED-4DB2-BD59-A6C34878D82A}">
                    <a16:rowId xmlns:a16="http://schemas.microsoft.com/office/drawing/2014/main" val="2263010298"/>
                  </a:ext>
                </a:extLst>
              </a:tr>
            </a:tbl>
          </a:graphicData>
        </a:graphic>
      </p:graphicFrame>
    </p:spTree>
    <p:extLst>
      <p:ext uri="{BB962C8B-B14F-4D97-AF65-F5344CB8AC3E}">
        <p14:creationId xmlns:p14="http://schemas.microsoft.com/office/powerpoint/2010/main" val="162054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D03AEE-45E8-456D-9593-091D0852FB26}"/>
              </a:ext>
            </a:extLst>
          </p:cNvPr>
          <p:cNvSpPr>
            <a:spLocks noGrp="1"/>
          </p:cNvSpPr>
          <p:nvPr>
            <p:ph type="title"/>
          </p:nvPr>
        </p:nvSpPr>
        <p:spPr/>
        <p:txBody>
          <a:bodyPr/>
          <a:lstStyle/>
          <a:p>
            <a:r>
              <a:rPr lang="en-US"/>
              <a:t>Be the first to know</a:t>
            </a:r>
          </a:p>
        </p:txBody>
      </p:sp>
      <p:sp>
        <p:nvSpPr>
          <p:cNvPr id="3" name="Content Placeholder 2">
            <a:extLst>
              <a:ext uri="{FF2B5EF4-FFF2-40B4-BE49-F238E27FC236}">
                <a16:creationId xmlns:a16="http://schemas.microsoft.com/office/drawing/2014/main" id="{BEDE68AF-55E2-4ED2-BD31-47F53D9EF636}"/>
              </a:ext>
            </a:extLst>
          </p:cNvPr>
          <p:cNvSpPr>
            <a:spLocks noGrp="1"/>
          </p:cNvSpPr>
          <p:nvPr>
            <p:ph idx="1"/>
          </p:nvPr>
        </p:nvSpPr>
        <p:spPr>
          <a:xfrm>
            <a:off x="1702675" y="1825625"/>
            <a:ext cx="5437427" cy="3589523"/>
          </a:xfrm>
        </p:spPr>
        <p:txBody>
          <a:bodyPr/>
          <a:lstStyle/>
          <a:p>
            <a:r>
              <a:rPr lang="en-US"/>
              <a:t>Submit an Expression of Interest Form on the Energy Savings for Business Program page, on the ERALBERTA.ca website</a:t>
            </a:r>
          </a:p>
          <a:p>
            <a:r>
              <a:rPr lang="en-US"/>
              <a:t>Subscribe to ERA’s newsletter for general updates</a:t>
            </a:r>
          </a:p>
        </p:txBody>
      </p:sp>
      <p:pic>
        <p:nvPicPr>
          <p:cNvPr id="5" name="Picture 4">
            <a:extLst>
              <a:ext uri="{FF2B5EF4-FFF2-40B4-BE49-F238E27FC236}">
                <a16:creationId xmlns:a16="http://schemas.microsoft.com/office/drawing/2014/main" id="{36519831-A62D-4848-A72C-7DAB4DC420DF}"/>
              </a:ext>
            </a:extLst>
          </p:cNvPr>
          <p:cNvPicPr>
            <a:picLocks noChangeAspect="1"/>
          </p:cNvPicPr>
          <p:nvPr/>
        </p:nvPicPr>
        <p:blipFill rotWithShape="1">
          <a:blip r:embed="rId3"/>
          <a:srcRect t="-1" b="-7062"/>
          <a:stretch/>
        </p:blipFill>
        <p:spPr>
          <a:xfrm>
            <a:off x="7372345" y="937561"/>
            <a:ext cx="3911697" cy="4351615"/>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7" name="Picture 6">
            <a:extLst>
              <a:ext uri="{FF2B5EF4-FFF2-40B4-BE49-F238E27FC236}">
                <a16:creationId xmlns:a16="http://schemas.microsoft.com/office/drawing/2014/main" id="{CF5158E5-E9A3-42CF-9EC3-487D10C924C1}"/>
              </a:ext>
            </a:extLst>
          </p:cNvPr>
          <p:cNvPicPr>
            <a:picLocks noChangeAspect="1"/>
          </p:cNvPicPr>
          <p:nvPr/>
        </p:nvPicPr>
        <p:blipFill rotWithShape="1">
          <a:blip r:embed="rId4"/>
          <a:srcRect l="18852" t="13934" r="21524" b="20268"/>
          <a:stretch/>
        </p:blipFill>
        <p:spPr>
          <a:xfrm>
            <a:off x="9955487" y="4935351"/>
            <a:ext cx="1067675" cy="426177"/>
          </a:xfrm>
          <a:prstGeom prst="rect">
            <a:avLst/>
          </a:prstGeom>
        </p:spPr>
      </p:pic>
    </p:spTree>
    <p:extLst>
      <p:ext uri="{BB962C8B-B14F-4D97-AF65-F5344CB8AC3E}">
        <p14:creationId xmlns:p14="http://schemas.microsoft.com/office/powerpoint/2010/main" val="29435313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4D5158-4CE7-4480-9E36-93360AE537F8}"/>
              </a:ext>
            </a:extLst>
          </p:cNvPr>
          <p:cNvSpPr>
            <a:spLocks noGrp="1"/>
          </p:cNvSpPr>
          <p:nvPr>
            <p:ph type="title"/>
          </p:nvPr>
        </p:nvSpPr>
        <p:spPr/>
        <p:txBody>
          <a:bodyPr/>
          <a:lstStyle/>
          <a:p>
            <a:r>
              <a:rPr lang="en-US">
                <a:latin typeface="Klavika Medium"/>
              </a:rPr>
              <a:t>Frequently asked questions</a:t>
            </a:r>
            <a:endParaRPr lang="en-US"/>
          </a:p>
        </p:txBody>
      </p:sp>
      <p:sp>
        <p:nvSpPr>
          <p:cNvPr id="3" name="Content Placeholder 2">
            <a:extLst>
              <a:ext uri="{FF2B5EF4-FFF2-40B4-BE49-F238E27FC236}">
                <a16:creationId xmlns:a16="http://schemas.microsoft.com/office/drawing/2014/main" id="{8517DE53-9A25-4E6D-9DFD-B41E824468D6}"/>
              </a:ext>
            </a:extLst>
          </p:cNvPr>
          <p:cNvSpPr>
            <a:spLocks noGrp="1"/>
          </p:cNvSpPr>
          <p:nvPr>
            <p:ph idx="1"/>
          </p:nvPr>
        </p:nvSpPr>
        <p:spPr/>
        <p:txBody>
          <a:bodyPr vert="horz" lIns="91440" tIns="45720" rIns="91440" bIns="45720" rtlCol="0" anchor="t">
            <a:normAutofit/>
          </a:bodyPr>
          <a:lstStyle/>
          <a:p>
            <a:r>
              <a:rPr lang="en-US">
                <a:latin typeface="DIN Pro Medium"/>
              </a:rPr>
              <a:t>How similar will this be to previous energy efficiency programs?</a:t>
            </a:r>
          </a:p>
          <a:p>
            <a:r>
              <a:rPr lang="en-US">
                <a:latin typeface="DIN Pro Medium"/>
              </a:rPr>
              <a:t>If I've started a project already, will I still be eligible for funding through this program?</a:t>
            </a:r>
          </a:p>
          <a:p>
            <a:r>
              <a:rPr lang="en-US">
                <a:latin typeface="DIN Pro Medium"/>
              </a:rPr>
              <a:t>What support will there be for contractors?</a:t>
            </a:r>
          </a:p>
          <a:p>
            <a:r>
              <a:rPr lang="en-US">
                <a:latin typeface="DIN Pro Medium"/>
              </a:rPr>
              <a:t>Will the program budget be divided into categories by measure or technology type? </a:t>
            </a:r>
          </a:p>
          <a:p>
            <a:r>
              <a:rPr lang="en-US">
                <a:latin typeface="DIN Pro Medium"/>
              </a:rPr>
              <a:t>If I have already applied for ERA funding, am I eligible?</a:t>
            </a:r>
            <a:endParaRPr lang="en-US"/>
          </a:p>
        </p:txBody>
      </p:sp>
    </p:spTree>
    <p:extLst>
      <p:ext uri="{BB962C8B-B14F-4D97-AF65-F5344CB8AC3E}">
        <p14:creationId xmlns:p14="http://schemas.microsoft.com/office/powerpoint/2010/main" val="34592933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0F80C9F-CE2F-4F88-B923-93883DCE9714}"/>
              </a:ext>
            </a:extLst>
          </p:cNvPr>
          <p:cNvSpPr>
            <a:spLocks noGrp="1"/>
          </p:cNvSpPr>
          <p:nvPr>
            <p:ph type="title"/>
          </p:nvPr>
        </p:nvSpPr>
        <p:spPr>
          <a:xfrm>
            <a:off x="740979" y="2304018"/>
            <a:ext cx="10710041" cy="1325563"/>
          </a:xfrm>
        </p:spPr>
        <p:txBody>
          <a:bodyPr/>
          <a:lstStyle/>
          <a:p>
            <a:pPr algn="ctr"/>
            <a:r>
              <a:rPr lang="en-US"/>
              <a:t>Questions?</a:t>
            </a:r>
            <a:endParaRPr lang="en-CA"/>
          </a:p>
        </p:txBody>
      </p:sp>
      <p:sp>
        <p:nvSpPr>
          <p:cNvPr id="6" name="Title 1">
            <a:extLst>
              <a:ext uri="{FF2B5EF4-FFF2-40B4-BE49-F238E27FC236}">
                <a16:creationId xmlns:a16="http://schemas.microsoft.com/office/drawing/2014/main" id="{691A0939-BE48-4E02-9658-F6544161DA3B}"/>
              </a:ext>
            </a:extLst>
          </p:cNvPr>
          <p:cNvSpPr txBox="1">
            <a:spLocks/>
          </p:cNvSpPr>
          <p:nvPr/>
        </p:nvSpPr>
        <p:spPr>
          <a:xfrm>
            <a:off x="2330604" y="3629581"/>
            <a:ext cx="8452625" cy="853209"/>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b="1" i="0" kern="1200">
                <a:solidFill>
                  <a:srgbClr val="9FE15F"/>
                </a:solidFill>
                <a:latin typeface="Klavika Medium" panose="020B0506040000020004" pitchFamily="34" charset="0"/>
                <a:ea typeface="+mj-ea"/>
                <a:cs typeface="+mj-cs"/>
              </a:defRPr>
            </a:lvl1pPr>
          </a:lstStyle>
          <a:p>
            <a:pPr algn="ctr" rtl="0" fontAlgn="base"/>
            <a:r>
              <a:rPr lang="en-US" sz="2100" b="0" i="0" u="none" strike="noStrike">
                <a:solidFill>
                  <a:schemeClr val="bg1">
                    <a:lumMod val="95000"/>
                  </a:schemeClr>
                </a:solidFill>
                <a:effectLst/>
                <a:latin typeface="Calibri" panose="020F0502020204030204" pitchFamily="34" charset="0"/>
              </a:rPr>
              <a:t>Please type your questions into the “Questions” pane of the control panel, which is typically on the right</a:t>
            </a:r>
            <a:r>
              <a:rPr lang="en-US" sz="2100" b="0" i="0" u="none" strike="noStrike">
                <a:solidFill>
                  <a:schemeClr val="bg1">
                    <a:lumMod val="95000"/>
                  </a:schemeClr>
                </a:solidFill>
                <a:effectLst/>
                <a:latin typeface="Times New Roman" panose="02020603050405020304" pitchFamily="18" charset="0"/>
              </a:rPr>
              <a:t>-</a:t>
            </a:r>
            <a:r>
              <a:rPr lang="en-US" sz="2100" b="0" i="0" u="none" strike="noStrike">
                <a:solidFill>
                  <a:schemeClr val="bg1">
                    <a:lumMod val="95000"/>
                  </a:schemeClr>
                </a:solidFill>
                <a:effectLst/>
                <a:latin typeface="Calibri" panose="020F0502020204030204" pitchFamily="34" charset="0"/>
              </a:rPr>
              <a:t>hand side of your screen. </a:t>
            </a:r>
            <a:r>
              <a:rPr lang="en-US" sz="1600" b="0" i="0">
                <a:solidFill>
                  <a:schemeClr val="bg1">
                    <a:lumMod val="95000"/>
                  </a:schemeClr>
                </a:solidFill>
                <a:effectLst/>
                <a:latin typeface="Calibri" panose="020F0502020204030204" pitchFamily="34" charset="0"/>
              </a:rPr>
              <a:t>​</a:t>
            </a:r>
            <a:endParaRPr lang="en-US" sz="1600" b="0" i="0">
              <a:solidFill>
                <a:schemeClr val="bg1">
                  <a:lumMod val="95000"/>
                </a:schemeClr>
              </a:solidFill>
              <a:effectLst/>
              <a:latin typeface="Arial" panose="020B0604020202020204" pitchFamily="34" charset="0"/>
            </a:endParaRPr>
          </a:p>
        </p:txBody>
      </p:sp>
    </p:spTree>
    <p:extLst>
      <p:ext uri="{BB962C8B-B14F-4D97-AF65-F5344CB8AC3E}">
        <p14:creationId xmlns:p14="http://schemas.microsoft.com/office/powerpoint/2010/main" val="16759822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D03AEE-45E8-456D-9593-091D0852FB26}"/>
              </a:ext>
            </a:extLst>
          </p:cNvPr>
          <p:cNvSpPr>
            <a:spLocks noGrp="1"/>
          </p:cNvSpPr>
          <p:nvPr>
            <p:ph type="title"/>
          </p:nvPr>
        </p:nvSpPr>
        <p:spPr/>
        <p:txBody>
          <a:bodyPr/>
          <a:lstStyle/>
          <a:p>
            <a:r>
              <a:rPr lang="en-US"/>
              <a:t>Wrap up and next steps</a:t>
            </a:r>
          </a:p>
        </p:txBody>
      </p:sp>
      <p:sp>
        <p:nvSpPr>
          <p:cNvPr id="3" name="Content Placeholder 2">
            <a:extLst>
              <a:ext uri="{FF2B5EF4-FFF2-40B4-BE49-F238E27FC236}">
                <a16:creationId xmlns:a16="http://schemas.microsoft.com/office/drawing/2014/main" id="{BEDE68AF-55E2-4ED2-BD31-47F53D9EF636}"/>
              </a:ext>
            </a:extLst>
          </p:cNvPr>
          <p:cNvSpPr>
            <a:spLocks noGrp="1"/>
          </p:cNvSpPr>
          <p:nvPr>
            <p:ph idx="1"/>
          </p:nvPr>
        </p:nvSpPr>
        <p:spPr/>
        <p:txBody>
          <a:bodyPr>
            <a:normAutofit fontScale="92500"/>
          </a:bodyPr>
          <a:lstStyle/>
          <a:p>
            <a:pPr marL="0" indent="0" algn="l" rtl="0" fontAlgn="base">
              <a:buNone/>
            </a:pPr>
            <a:r>
              <a:rPr lang="en-US" sz="2600" b="0" i="0" u="none" strike="noStrike">
                <a:solidFill>
                  <a:srgbClr val="005C31"/>
                </a:solidFill>
                <a:effectLst/>
                <a:latin typeface="Arial" panose="020B0604020202020204" pitchFamily="34" charset="0"/>
              </a:rPr>
              <a:t>Unanswered questions?</a:t>
            </a:r>
            <a:r>
              <a:rPr lang="en-US" sz="2600" b="0" i="0">
                <a:solidFill>
                  <a:srgbClr val="000000"/>
                </a:solidFill>
                <a:effectLst/>
                <a:latin typeface="Arial" panose="020B0604020202020204" pitchFamily="34" charset="0"/>
              </a:rPr>
              <a:t>​</a:t>
            </a:r>
            <a:endParaRPr lang="en-US" sz="2600" b="0" i="0">
              <a:solidFill>
                <a:srgbClr val="000000"/>
              </a:solidFill>
              <a:effectLst/>
              <a:latin typeface="Segoe UI" panose="020B0502040204020203" pitchFamily="34" charset="0"/>
            </a:endParaRPr>
          </a:p>
          <a:p>
            <a:pPr marL="895350" indent="-514350" algn="l" rtl="0" fontAlgn="base">
              <a:buFont typeface="+mj-lt"/>
              <a:buAutoNum type="arabicPeriod"/>
            </a:pPr>
            <a:r>
              <a:rPr lang="en-US" sz="2600" b="0" i="0" u="none" strike="noStrike">
                <a:solidFill>
                  <a:srgbClr val="005C31"/>
                </a:solidFill>
                <a:effectLst/>
                <a:latin typeface="Arial" panose="020B0604020202020204" pitchFamily="34" charset="0"/>
              </a:rPr>
              <a:t>Review the guidelines and supporting materials online, </a:t>
            </a:r>
            <a:r>
              <a:rPr lang="en-US" sz="2600" b="0" i="0" u="sng" strike="noStrike">
                <a:solidFill>
                  <a:srgbClr val="0563C1"/>
                </a:solidFill>
                <a:effectLst/>
                <a:latin typeface="Arial" panose="020B0604020202020204" pitchFamily="34" charset="0"/>
                <a:hlinkClick r:id="rId3"/>
              </a:rPr>
              <a:t>eralberta.ca </a:t>
            </a:r>
            <a:r>
              <a:rPr lang="en-US" sz="2600" b="0" i="0">
                <a:solidFill>
                  <a:srgbClr val="000000"/>
                </a:solidFill>
                <a:effectLst/>
                <a:latin typeface="Arial" panose="020B0604020202020204" pitchFamily="34" charset="0"/>
              </a:rPr>
              <a:t>​</a:t>
            </a:r>
          </a:p>
          <a:p>
            <a:pPr marL="895350" indent="-514350" algn="l" rtl="0" fontAlgn="base">
              <a:buFont typeface="+mj-lt"/>
              <a:buAutoNum type="arabicPeriod"/>
            </a:pPr>
            <a:r>
              <a:rPr lang="en-US" sz="2600" b="0" i="0" u="none" strike="noStrike">
                <a:solidFill>
                  <a:srgbClr val="005C31"/>
                </a:solidFill>
                <a:effectLst/>
                <a:latin typeface="Arial" panose="020B0604020202020204" pitchFamily="34" charset="0"/>
              </a:rPr>
              <a:t>Email remaining questions to </a:t>
            </a:r>
            <a:r>
              <a:rPr lang="en-US" sz="2600" b="0" i="0" u="sng" strike="noStrike">
                <a:solidFill>
                  <a:srgbClr val="0563C1"/>
                </a:solidFill>
                <a:effectLst/>
                <a:latin typeface="Arial" panose="020B0604020202020204" pitchFamily="34" charset="0"/>
                <a:hlinkClick r:id="rId4"/>
              </a:rPr>
              <a:t>energysavings@eralberta.ca</a:t>
            </a:r>
            <a:endParaRPr lang="en-US" sz="2600" b="0" i="0" u="sng" strike="noStrike">
              <a:solidFill>
                <a:srgbClr val="0563C1"/>
              </a:solidFill>
              <a:effectLst/>
              <a:latin typeface="Arial" panose="020B0604020202020204" pitchFamily="34" charset="0"/>
            </a:endParaRPr>
          </a:p>
          <a:p>
            <a:pPr marL="0" indent="0" algn="l" rtl="0" fontAlgn="base">
              <a:buNone/>
            </a:pPr>
            <a:endParaRPr lang="en-US" sz="2600">
              <a:solidFill>
                <a:srgbClr val="005C31"/>
              </a:solidFill>
              <a:latin typeface="Arial" panose="020B0604020202020204" pitchFamily="34" charset="0"/>
            </a:endParaRPr>
          </a:p>
          <a:p>
            <a:pPr marL="0" indent="0" fontAlgn="base">
              <a:buNone/>
            </a:pPr>
            <a:r>
              <a:rPr lang="en-US" sz="2600">
                <a:solidFill>
                  <a:srgbClr val="005C31"/>
                </a:solidFill>
                <a:latin typeface="Arial" panose="020B0604020202020204" pitchFamily="34" charset="0"/>
              </a:rPr>
              <a:t>This webinar will be posted on the ERA YouTube page. </a:t>
            </a:r>
          </a:p>
          <a:p>
            <a:pPr marL="0" indent="0" algn="l" rtl="0" fontAlgn="base">
              <a:buNone/>
            </a:pPr>
            <a:endParaRPr lang="en-US" sz="2600" b="1" i="0" u="none" strike="noStrike">
              <a:solidFill>
                <a:srgbClr val="005C31"/>
              </a:solidFill>
              <a:effectLst/>
              <a:latin typeface="Arial" panose="020B0604020202020204" pitchFamily="34" charset="0"/>
            </a:endParaRPr>
          </a:p>
          <a:p>
            <a:pPr marL="0" indent="0" algn="l" rtl="0" fontAlgn="base">
              <a:buNone/>
            </a:pPr>
            <a:r>
              <a:rPr lang="en-US" sz="2600" b="1" i="0" u="none" strike="noStrike">
                <a:solidFill>
                  <a:srgbClr val="005C31"/>
                </a:solidFill>
                <a:effectLst/>
                <a:latin typeface="Arial" panose="020B0604020202020204" pitchFamily="34" charset="0"/>
              </a:rPr>
              <a:t>Submit your Expression of Interest today on the ERA website.</a:t>
            </a:r>
            <a:endParaRPr lang="en-US" sz="2600" b="0" i="0">
              <a:solidFill>
                <a:srgbClr val="000000"/>
              </a:solidFill>
              <a:effectLst/>
              <a:latin typeface="Segoe UI" panose="020B0502040204020203" pitchFamily="34" charset="0"/>
            </a:endParaRPr>
          </a:p>
          <a:p>
            <a:endParaRPr lang="en-US" sz="2600"/>
          </a:p>
        </p:txBody>
      </p:sp>
    </p:spTree>
    <p:extLst>
      <p:ext uri="{BB962C8B-B14F-4D97-AF65-F5344CB8AC3E}">
        <p14:creationId xmlns:p14="http://schemas.microsoft.com/office/powerpoint/2010/main" val="7596647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0F80C9F-CE2F-4F88-B923-93883DCE9714}"/>
              </a:ext>
            </a:extLst>
          </p:cNvPr>
          <p:cNvSpPr>
            <a:spLocks noGrp="1"/>
          </p:cNvSpPr>
          <p:nvPr>
            <p:ph type="title"/>
          </p:nvPr>
        </p:nvSpPr>
        <p:spPr>
          <a:xfrm>
            <a:off x="740979" y="1641237"/>
            <a:ext cx="10710041" cy="1325563"/>
          </a:xfrm>
        </p:spPr>
        <p:txBody>
          <a:bodyPr/>
          <a:lstStyle/>
          <a:p>
            <a:pPr algn="ctr"/>
            <a:r>
              <a:rPr lang="en-US"/>
              <a:t>Thank You</a:t>
            </a:r>
            <a:endParaRPr lang="en-CA"/>
          </a:p>
        </p:txBody>
      </p:sp>
      <p:sp>
        <p:nvSpPr>
          <p:cNvPr id="8" name="Content Placeholder 7">
            <a:extLst>
              <a:ext uri="{FF2B5EF4-FFF2-40B4-BE49-F238E27FC236}">
                <a16:creationId xmlns:a16="http://schemas.microsoft.com/office/drawing/2014/main" id="{4DC360BC-067C-4EE6-9067-6AF4C4D31B7C}"/>
              </a:ext>
            </a:extLst>
          </p:cNvPr>
          <p:cNvSpPr>
            <a:spLocks noGrp="1"/>
          </p:cNvSpPr>
          <p:nvPr>
            <p:ph idx="1"/>
          </p:nvPr>
        </p:nvSpPr>
        <p:spPr>
          <a:xfrm>
            <a:off x="2893227" y="3151574"/>
            <a:ext cx="6405545" cy="896644"/>
          </a:xfrm>
        </p:spPr>
        <p:txBody>
          <a:bodyPr/>
          <a:lstStyle/>
          <a:p>
            <a:pPr marL="0" indent="0" algn="ctr">
              <a:buNone/>
            </a:pPr>
            <a:r>
              <a:rPr lang="en-US"/>
              <a:t>Visit eralberta.ca for more information</a:t>
            </a:r>
            <a:endParaRPr lang="en-CA"/>
          </a:p>
        </p:txBody>
      </p:sp>
    </p:spTree>
    <p:extLst>
      <p:ext uri="{BB962C8B-B14F-4D97-AF65-F5344CB8AC3E}">
        <p14:creationId xmlns:p14="http://schemas.microsoft.com/office/powerpoint/2010/main" val="1391421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D03AEE-45E8-456D-9593-091D0852FB26}"/>
              </a:ext>
            </a:extLst>
          </p:cNvPr>
          <p:cNvSpPr>
            <a:spLocks noGrp="1"/>
          </p:cNvSpPr>
          <p:nvPr>
            <p:ph type="title"/>
          </p:nvPr>
        </p:nvSpPr>
        <p:spPr>
          <a:xfrm>
            <a:off x="1702676" y="365125"/>
            <a:ext cx="9651124" cy="1182071"/>
          </a:xfrm>
        </p:spPr>
        <p:txBody>
          <a:bodyPr/>
          <a:lstStyle/>
          <a:p>
            <a:r>
              <a:rPr lang="en-US"/>
              <a:t>Speaker Introductions</a:t>
            </a:r>
          </a:p>
        </p:txBody>
      </p:sp>
      <p:sp>
        <p:nvSpPr>
          <p:cNvPr id="3" name="Content Placeholder 2">
            <a:extLst>
              <a:ext uri="{FF2B5EF4-FFF2-40B4-BE49-F238E27FC236}">
                <a16:creationId xmlns:a16="http://schemas.microsoft.com/office/drawing/2014/main" id="{BEDE68AF-55E2-4ED2-BD31-47F53D9EF636}"/>
              </a:ext>
            </a:extLst>
          </p:cNvPr>
          <p:cNvSpPr>
            <a:spLocks noGrp="1"/>
          </p:cNvSpPr>
          <p:nvPr>
            <p:ph idx="1"/>
          </p:nvPr>
        </p:nvSpPr>
        <p:spPr>
          <a:xfrm>
            <a:off x="2413617" y="1547196"/>
            <a:ext cx="3694947" cy="1059618"/>
          </a:xfrm>
        </p:spPr>
        <p:txBody>
          <a:bodyPr/>
          <a:lstStyle/>
          <a:p>
            <a:pPr marL="0" indent="0" algn="ctr">
              <a:spcBef>
                <a:spcPts val="600"/>
              </a:spcBef>
              <a:buNone/>
            </a:pPr>
            <a:r>
              <a:rPr lang="en-US"/>
              <a:t>Steve MacDonald</a:t>
            </a:r>
          </a:p>
          <a:p>
            <a:pPr marL="0" indent="0" algn="ctr">
              <a:spcBef>
                <a:spcPts val="600"/>
              </a:spcBef>
              <a:buNone/>
            </a:pPr>
            <a:r>
              <a:rPr lang="en-US">
                <a:solidFill>
                  <a:schemeClr val="bg1">
                    <a:lumMod val="65000"/>
                  </a:schemeClr>
                </a:solidFill>
              </a:rPr>
              <a:t>Chief Executive Officer</a:t>
            </a:r>
          </a:p>
        </p:txBody>
      </p:sp>
      <p:sp>
        <p:nvSpPr>
          <p:cNvPr id="4" name="Content Placeholder 2">
            <a:extLst>
              <a:ext uri="{FF2B5EF4-FFF2-40B4-BE49-F238E27FC236}">
                <a16:creationId xmlns:a16="http://schemas.microsoft.com/office/drawing/2014/main" id="{2B08E3F2-1626-42EE-A11C-40118241D24B}"/>
              </a:ext>
            </a:extLst>
          </p:cNvPr>
          <p:cNvSpPr txBox="1">
            <a:spLocks/>
          </p:cNvSpPr>
          <p:nvPr/>
        </p:nvSpPr>
        <p:spPr>
          <a:xfrm>
            <a:off x="7546243" y="1547196"/>
            <a:ext cx="2912143" cy="105961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53B248"/>
              </a:buClr>
              <a:buFont typeface="Arial" panose="020B0604020202020204" pitchFamily="34" charset="0"/>
              <a:buChar char="•"/>
              <a:defRPr sz="2800" b="0" i="0" kern="1200">
                <a:solidFill>
                  <a:srgbClr val="136031"/>
                </a:solidFill>
                <a:latin typeface="DIN Pro Medium" panose="020B0504020101020102" pitchFamily="34" charset="0"/>
                <a:ea typeface="+mn-ea"/>
                <a:cs typeface="+mn-cs"/>
              </a:defRPr>
            </a:lvl1pPr>
            <a:lvl2pPr marL="685800" indent="-228600" algn="l" defTabSz="914400" rtl="0" eaLnBrk="1" latinLnBrk="0" hangingPunct="1">
              <a:lnSpc>
                <a:spcPct val="90000"/>
              </a:lnSpc>
              <a:spcBef>
                <a:spcPts val="500"/>
              </a:spcBef>
              <a:buClr>
                <a:srgbClr val="53B248"/>
              </a:buClr>
              <a:buFont typeface="Arial" panose="020B0604020202020204" pitchFamily="34" charset="0"/>
              <a:buChar char="•"/>
              <a:defRPr sz="2400" b="0" i="0" kern="1200">
                <a:solidFill>
                  <a:srgbClr val="136031"/>
                </a:solidFill>
                <a:latin typeface="DIN Pro Medium" panose="020B0504020101020102" pitchFamily="34" charset="0"/>
                <a:ea typeface="+mn-ea"/>
                <a:cs typeface="+mn-cs"/>
              </a:defRPr>
            </a:lvl2pPr>
            <a:lvl3pPr marL="1143000" indent="-228600" algn="l" defTabSz="914400" rtl="0" eaLnBrk="1" latinLnBrk="0" hangingPunct="1">
              <a:lnSpc>
                <a:spcPct val="90000"/>
              </a:lnSpc>
              <a:spcBef>
                <a:spcPts val="500"/>
              </a:spcBef>
              <a:buClr>
                <a:srgbClr val="53B248"/>
              </a:buClr>
              <a:buFont typeface="Arial" panose="020B0604020202020204" pitchFamily="34" charset="0"/>
              <a:buChar char="•"/>
              <a:defRPr sz="2000" b="0" i="0" kern="1200">
                <a:solidFill>
                  <a:srgbClr val="136031"/>
                </a:solidFill>
                <a:latin typeface="DIN Pro Medium" panose="020B0504020101020102" pitchFamily="34" charset="0"/>
                <a:ea typeface="+mn-ea"/>
                <a:cs typeface="+mn-cs"/>
              </a:defRPr>
            </a:lvl3pPr>
            <a:lvl4pPr marL="1600200" indent="-228600" algn="l" defTabSz="914400" rtl="0" eaLnBrk="1" latinLnBrk="0" hangingPunct="1">
              <a:lnSpc>
                <a:spcPct val="90000"/>
              </a:lnSpc>
              <a:spcBef>
                <a:spcPts val="500"/>
              </a:spcBef>
              <a:buClr>
                <a:srgbClr val="53B248"/>
              </a:buClr>
              <a:buFont typeface="Arial" panose="020B0604020202020204" pitchFamily="34" charset="0"/>
              <a:buChar char="•"/>
              <a:defRPr sz="1800" b="0" i="0" kern="1200">
                <a:solidFill>
                  <a:srgbClr val="136031"/>
                </a:solidFill>
                <a:latin typeface="DIN Pro Medium" panose="020B0504020101020102" pitchFamily="34" charset="0"/>
                <a:ea typeface="+mn-ea"/>
                <a:cs typeface="+mn-cs"/>
              </a:defRPr>
            </a:lvl4pPr>
            <a:lvl5pPr marL="2057400" indent="-228600" algn="l" defTabSz="914400" rtl="0" eaLnBrk="1" latinLnBrk="0" hangingPunct="1">
              <a:lnSpc>
                <a:spcPct val="90000"/>
              </a:lnSpc>
              <a:spcBef>
                <a:spcPts val="500"/>
              </a:spcBef>
              <a:buClr>
                <a:srgbClr val="53B248"/>
              </a:buClr>
              <a:buFont typeface="Arial" panose="020B0604020202020204" pitchFamily="34" charset="0"/>
              <a:buChar char="•"/>
              <a:defRPr sz="1800" b="0" i="0" kern="1200">
                <a:solidFill>
                  <a:srgbClr val="136031"/>
                </a:solidFill>
                <a:latin typeface="DIN Pro Medium" panose="020B0504020101020102"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600"/>
              </a:spcBef>
              <a:buFont typeface="Arial" panose="020B0604020202020204" pitchFamily="34" charset="0"/>
              <a:buNone/>
            </a:pPr>
            <a:r>
              <a:rPr lang="en-US"/>
              <a:t>Marc Huot</a:t>
            </a:r>
          </a:p>
          <a:p>
            <a:pPr marL="0" indent="0" algn="ctr">
              <a:spcBef>
                <a:spcPts val="600"/>
              </a:spcBef>
              <a:buFont typeface="Arial" panose="020B0604020202020204" pitchFamily="34" charset="0"/>
              <a:buNone/>
            </a:pPr>
            <a:r>
              <a:rPr lang="en-US">
                <a:solidFill>
                  <a:schemeClr val="bg1">
                    <a:lumMod val="65000"/>
                  </a:schemeClr>
                </a:solidFill>
              </a:rPr>
              <a:t>Program Director</a:t>
            </a:r>
          </a:p>
        </p:txBody>
      </p:sp>
      <p:pic>
        <p:nvPicPr>
          <p:cNvPr id="6" name="Picture 5">
            <a:extLst>
              <a:ext uri="{FF2B5EF4-FFF2-40B4-BE49-F238E27FC236}">
                <a16:creationId xmlns:a16="http://schemas.microsoft.com/office/drawing/2014/main" id="{6B0E478B-4310-4577-AD98-9588BBDD47AE}"/>
              </a:ext>
            </a:extLst>
          </p:cNvPr>
          <p:cNvPicPr/>
          <p:nvPr/>
        </p:nvPicPr>
        <p:blipFill>
          <a:blip r:embed="rId3"/>
          <a:srcRect/>
          <a:stretch/>
        </p:blipFill>
        <p:spPr bwMode="auto">
          <a:xfrm>
            <a:off x="3284896" y="2468268"/>
            <a:ext cx="1952387" cy="2731805"/>
          </a:xfrm>
          <a:prstGeom prst="rect">
            <a:avLst/>
          </a:prstGeom>
          <a:ln>
            <a:noFill/>
          </a:ln>
          <a:extLst>
            <a:ext uri="{53640926-AAD7-44d8-BBD7-CCE9431645EC}">
              <a14:shadowObscured xmlns="" xmlns:a14="http://schemas.microsoft.com/office/drawing/2010/main"/>
            </a:ext>
          </a:extLst>
        </p:spPr>
      </p:pic>
      <p:pic>
        <p:nvPicPr>
          <p:cNvPr id="8" name="Picture 7" descr="A person wearing a suit and tie smiling at the camera&#10;&#10;Description automatically generated">
            <a:extLst>
              <a:ext uri="{FF2B5EF4-FFF2-40B4-BE49-F238E27FC236}">
                <a16:creationId xmlns:a16="http://schemas.microsoft.com/office/drawing/2014/main" id="{04258DC1-7671-4A15-8CE7-641C722EF17B}"/>
              </a:ext>
            </a:extLst>
          </p:cNvPr>
          <p:cNvPicPr>
            <a:picLocks noChangeAspect="1"/>
          </p:cNvPicPr>
          <p:nvPr/>
        </p:nvPicPr>
        <p:blipFill rotWithShape="1">
          <a:blip r:embed="rId4"/>
          <a:srcRect l="14266" r="14266"/>
          <a:stretch/>
        </p:blipFill>
        <p:spPr>
          <a:xfrm>
            <a:off x="8026120" y="2468267"/>
            <a:ext cx="1952387" cy="2731805"/>
          </a:xfrm>
          <a:prstGeom prst="rect">
            <a:avLst/>
          </a:prstGeom>
        </p:spPr>
      </p:pic>
    </p:spTree>
    <p:extLst>
      <p:ext uri="{BB962C8B-B14F-4D97-AF65-F5344CB8AC3E}">
        <p14:creationId xmlns:p14="http://schemas.microsoft.com/office/powerpoint/2010/main" val="11737860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D03AEE-45E8-456D-9593-091D0852FB26}"/>
              </a:ext>
            </a:extLst>
          </p:cNvPr>
          <p:cNvSpPr>
            <a:spLocks noGrp="1"/>
          </p:cNvSpPr>
          <p:nvPr>
            <p:ph type="title"/>
          </p:nvPr>
        </p:nvSpPr>
        <p:spPr/>
        <p:txBody>
          <a:bodyPr/>
          <a:lstStyle/>
          <a:p>
            <a:r>
              <a:rPr lang="en-US"/>
              <a:t>Housekeeping</a:t>
            </a:r>
          </a:p>
        </p:txBody>
      </p:sp>
      <p:sp>
        <p:nvSpPr>
          <p:cNvPr id="3" name="Content Placeholder 2">
            <a:extLst>
              <a:ext uri="{FF2B5EF4-FFF2-40B4-BE49-F238E27FC236}">
                <a16:creationId xmlns:a16="http://schemas.microsoft.com/office/drawing/2014/main" id="{BEDE68AF-55E2-4ED2-BD31-47F53D9EF636}"/>
              </a:ext>
            </a:extLst>
          </p:cNvPr>
          <p:cNvSpPr>
            <a:spLocks noGrp="1"/>
          </p:cNvSpPr>
          <p:nvPr>
            <p:ph idx="1"/>
          </p:nvPr>
        </p:nvSpPr>
        <p:spPr>
          <a:xfrm>
            <a:off x="1702676" y="1825625"/>
            <a:ext cx="9651124" cy="3589523"/>
          </a:xfrm>
        </p:spPr>
        <p:txBody>
          <a:bodyPr vert="horz" lIns="91440" tIns="45720" rIns="91440" bIns="45720" rtlCol="0" anchor="t">
            <a:normAutofit/>
          </a:bodyPr>
          <a:lstStyle/>
          <a:p>
            <a:pPr algn="l" rtl="0" fontAlgn="base">
              <a:buFont typeface="Arial" panose="020B0604020202020204" pitchFamily="34" charset="0"/>
              <a:buChar char="•"/>
            </a:pPr>
            <a:r>
              <a:rPr lang="en-US" b="0" i="0" u="none" strike="noStrike">
                <a:solidFill>
                  <a:srgbClr val="005C31"/>
                </a:solidFill>
                <a:effectLst/>
                <a:latin typeface="Calibri"/>
                <a:cs typeface="Calibri"/>
              </a:rPr>
              <a:t>Microphones are muted</a:t>
            </a:r>
            <a:r>
              <a:rPr lang="en-US" b="0" i="0">
                <a:solidFill>
                  <a:srgbClr val="000000"/>
                </a:solidFill>
                <a:effectLst/>
                <a:latin typeface="Calibri"/>
                <a:cs typeface="Calibri"/>
              </a:rPr>
              <a:t>​</a:t>
            </a:r>
          </a:p>
          <a:p>
            <a:pPr algn="l" rtl="0" fontAlgn="base">
              <a:buFont typeface="Arial" panose="020B0604020202020204" pitchFamily="34" charset="0"/>
              <a:buChar char="•"/>
            </a:pPr>
            <a:r>
              <a:rPr lang="en-US" b="0" i="0" u="none" strike="noStrike">
                <a:solidFill>
                  <a:srgbClr val="005C31"/>
                </a:solidFill>
                <a:effectLst/>
                <a:latin typeface="Calibri"/>
                <a:cs typeface="Calibri"/>
              </a:rPr>
              <a:t>If you called in, select “telephone” and enter audio PIN</a:t>
            </a:r>
            <a:r>
              <a:rPr lang="en-US" b="0" i="0">
                <a:solidFill>
                  <a:srgbClr val="000000"/>
                </a:solidFill>
                <a:effectLst/>
                <a:latin typeface="Calibri"/>
                <a:cs typeface="Calibri"/>
              </a:rPr>
              <a:t>​</a:t>
            </a:r>
          </a:p>
          <a:p>
            <a:pPr algn="l" rtl="0" fontAlgn="base">
              <a:buFont typeface="Arial" panose="020B0604020202020204" pitchFamily="34" charset="0"/>
              <a:buChar char="•"/>
            </a:pPr>
            <a:r>
              <a:rPr lang="en-US" b="0" i="0" u="none" strike="noStrike">
                <a:solidFill>
                  <a:srgbClr val="005C31"/>
                </a:solidFill>
                <a:effectLst/>
                <a:latin typeface="Calibri"/>
                <a:cs typeface="Calibri"/>
              </a:rPr>
              <a:t>Type questions into the “</a:t>
            </a:r>
            <a:r>
              <a:rPr lang="en-US">
                <a:solidFill>
                  <a:srgbClr val="005C31"/>
                </a:solidFill>
                <a:latin typeface="Calibri"/>
                <a:cs typeface="Calibri"/>
              </a:rPr>
              <a:t>Questions</a:t>
            </a:r>
            <a:r>
              <a:rPr lang="en-US" b="0" i="0" u="none" strike="noStrike">
                <a:solidFill>
                  <a:srgbClr val="005C31"/>
                </a:solidFill>
                <a:effectLst/>
                <a:latin typeface="Calibri"/>
                <a:cs typeface="Calibri"/>
              </a:rPr>
              <a:t>” section of the control panel</a:t>
            </a:r>
            <a:r>
              <a:rPr lang="en-US" b="0" i="0">
                <a:solidFill>
                  <a:srgbClr val="000000"/>
                </a:solidFill>
                <a:effectLst/>
                <a:latin typeface="Calibri"/>
                <a:cs typeface="Calibri"/>
              </a:rPr>
              <a:t>​</a:t>
            </a:r>
          </a:p>
          <a:p>
            <a:pPr lvl="1" fontAlgn="base"/>
            <a:r>
              <a:rPr lang="en-US" b="0" i="0" u="none" strike="noStrike">
                <a:solidFill>
                  <a:srgbClr val="005C31"/>
                </a:solidFill>
                <a:effectLst/>
                <a:latin typeface="Calibri"/>
                <a:cs typeface="Calibri"/>
              </a:rPr>
              <a:t>We will try to answer as many questions as possible</a:t>
            </a:r>
          </a:p>
          <a:p>
            <a:pPr algn="l" rtl="0" fontAlgn="base">
              <a:buFont typeface="Arial" panose="020B0604020202020204" pitchFamily="34" charset="0"/>
              <a:buChar char="•"/>
            </a:pPr>
            <a:r>
              <a:rPr lang="en-US" b="0" i="0" u="none" strike="noStrike">
                <a:solidFill>
                  <a:srgbClr val="005C31"/>
                </a:solidFill>
                <a:effectLst/>
                <a:latin typeface="Calibri"/>
                <a:cs typeface="Calibri"/>
              </a:rPr>
              <a:t>If you have technical difficulty during the webinar, it is being recorded and will be posted on our website</a:t>
            </a:r>
            <a:endParaRPr lang="en-US" b="0" i="0">
              <a:solidFill>
                <a:srgbClr val="000000"/>
              </a:solidFill>
              <a:effectLst/>
              <a:latin typeface="Calibri"/>
              <a:cs typeface="Calibri"/>
            </a:endParaRPr>
          </a:p>
          <a:p>
            <a:pPr marL="0" indent="0" algn="l" rtl="0" fontAlgn="base">
              <a:buNone/>
            </a:pPr>
            <a:endParaRPr lang="en-CA" b="0" i="0">
              <a:solidFill>
                <a:srgbClr val="000000"/>
              </a:solidFill>
              <a:effectLst/>
              <a:latin typeface="Segoe UI" panose="020B0502040204020203" pitchFamily="34" charset="0"/>
            </a:endParaRPr>
          </a:p>
        </p:txBody>
      </p:sp>
    </p:spTree>
    <p:extLst>
      <p:ext uri="{BB962C8B-B14F-4D97-AF65-F5344CB8AC3E}">
        <p14:creationId xmlns:p14="http://schemas.microsoft.com/office/powerpoint/2010/main" val="15785532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D03AEE-45E8-456D-9593-091D0852FB26}"/>
              </a:ext>
            </a:extLst>
          </p:cNvPr>
          <p:cNvSpPr>
            <a:spLocks noGrp="1"/>
          </p:cNvSpPr>
          <p:nvPr>
            <p:ph type="title"/>
          </p:nvPr>
        </p:nvSpPr>
        <p:spPr/>
        <p:txBody>
          <a:bodyPr/>
          <a:lstStyle/>
          <a:p>
            <a:r>
              <a:rPr lang="en-US"/>
              <a:t>Agenda</a:t>
            </a:r>
          </a:p>
        </p:txBody>
      </p:sp>
      <p:sp>
        <p:nvSpPr>
          <p:cNvPr id="3" name="Content Placeholder 2">
            <a:extLst>
              <a:ext uri="{FF2B5EF4-FFF2-40B4-BE49-F238E27FC236}">
                <a16:creationId xmlns:a16="http://schemas.microsoft.com/office/drawing/2014/main" id="{BEDE68AF-55E2-4ED2-BD31-47F53D9EF636}"/>
              </a:ext>
            </a:extLst>
          </p:cNvPr>
          <p:cNvSpPr>
            <a:spLocks noGrp="1"/>
          </p:cNvSpPr>
          <p:nvPr>
            <p:ph idx="1"/>
          </p:nvPr>
        </p:nvSpPr>
        <p:spPr/>
        <p:txBody>
          <a:bodyPr>
            <a:normAutofit fontScale="92500" lnSpcReduction="20000"/>
          </a:bodyPr>
          <a:lstStyle/>
          <a:p>
            <a:r>
              <a:rPr lang="en-US"/>
              <a:t>About Emissions Reduction Alberta (ERA)</a:t>
            </a:r>
          </a:p>
          <a:p>
            <a:r>
              <a:rPr lang="en-US"/>
              <a:t>Energy Savings for Business (ESB) Program overview</a:t>
            </a:r>
          </a:p>
          <a:p>
            <a:pPr lvl="1"/>
            <a:r>
              <a:rPr lang="en-US"/>
              <a:t>Program overview and scope</a:t>
            </a:r>
          </a:p>
          <a:p>
            <a:pPr lvl="1"/>
            <a:r>
              <a:rPr lang="en-US"/>
              <a:t>Anticipated benefits</a:t>
            </a:r>
          </a:p>
          <a:p>
            <a:pPr lvl="1"/>
            <a:r>
              <a:rPr lang="en-US"/>
              <a:t>Eligibility – participant and contractor</a:t>
            </a:r>
          </a:p>
          <a:p>
            <a:pPr lvl="1"/>
            <a:r>
              <a:rPr lang="en-US"/>
              <a:t>Project Types/Measures</a:t>
            </a:r>
          </a:p>
          <a:p>
            <a:pPr lvl="1"/>
            <a:r>
              <a:rPr lang="en-US"/>
              <a:t>Application Process</a:t>
            </a:r>
          </a:p>
          <a:p>
            <a:pPr lvl="1"/>
            <a:r>
              <a:rPr lang="en-US"/>
              <a:t>Timelines</a:t>
            </a:r>
          </a:p>
          <a:p>
            <a:r>
              <a:rPr lang="en-US"/>
              <a:t>Q&amp;A</a:t>
            </a:r>
          </a:p>
          <a:p>
            <a:r>
              <a:rPr lang="en-US"/>
              <a:t>Next steps</a:t>
            </a:r>
          </a:p>
        </p:txBody>
      </p:sp>
    </p:spTree>
    <p:extLst>
      <p:ext uri="{BB962C8B-B14F-4D97-AF65-F5344CB8AC3E}">
        <p14:creationId xmlns:p14="http://schemas.microsoft.com/office/powerpoint/2010/main" val="2082035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C1158F-4A88-48E8-A019-BA8490200A28}"/>
              </a:ext>
            </a:extLst>
          </p:cNvPr>
          <p:cNvSpPr>
            <a:spLocks noGrp="1"/>
          </p:cNvSpPr>
          <p:nvPr>
            <p:ph type="title"/>
          </p:nvPr>
        </p:nvSpPr>
        <p:spPr/>
        <p:txBody>
          <a:bodyPr/>
          <a:lstStyle/>
          <a:p>
            <a:r>
              <a:rPr lang="en-US">
                <a:latin typeface="Klavika Medium"/>
              </a:rPr>
              <a:t>Up to $280 million in new ERA funding announced</a:t>
            </a:r>
            <a:endParaRPr lang="en-US"/>
          </a:p>
        </p:txBody>
      </p:sp>
      <p:sp>
        <p:nvSpPr>
          <p:cNvPr id="6" name="Content Placeholder 5">
            <a:extLst>
              <a:ext uri="{FF2B5EF4-FFF2-40B4-BE49-F238E27FC236}">
                <a16:creationId xmlns:a16="http://schemas.microsoft.com/office/drawing/2014/main" id="{5B3FD19B-4AAB-4630-B585-853939AC21E0}"/>
              </a:ext>
            </a:extLst>
          </p:cNvPr>
          <p:cNvSpPr>
            <a:spLocks noGrp="1"/>
          </p:cNvSpPr>
          <p:nvPr>
            <p:ph idx="1"/>
          </p:nvPr>
        </p:nvSpPr>
        <p:spPr/>
        <p:txBody>
          <a:bodyPr vert="horz" lIns="91440" tIns="45720" rIns="91440" bIns="45720" rtlCol="0" anchor="t">
            <a:normAutofit/>
          </a:bodyPr>
          <a:lstStyle/>
          <a:p>
            <a:r>
              <a:rPr lang="en-US">
                <a:latin typeface="DIN Pro Medium"/>
              </a:rPr>
              <a:t>Supports 5,000 jobs</a:t>
            </a:r>
          </a:p>
          <a:p>
            <a:r>
              <a:rPr lang="en-US">
                <a:latin typeface="DIN Pro Medium"/>
              </a:rPr>
              <a:t>Reduces 13 million </a:t>
            </a:r>
            <a:r>
              <a:rPr lang="en-US" err="1">
                <a:latin typeface="DIN Pro Medium"/>
              </a:rPr>
              <a:t>tonnes</a:t>
            </a:r>
            <a:r>
              <a:rPr lang="en-US">
                <a:latin typeface="DIN Pro Medium"/>
              </a:rPr>
              <a:t> of emissions</a:t>
            </a:r>
            <a:endParaRPr lang="en-US"/>
          </a:p>
          <a:p>
            <a:r>
              <a:rPr lang="en-US">
                <a:latin typeface="DIN Pro Medium"/>
              </a:rPr>
              <a:t>Includes three programs:</a:t>
            </a:r>
          </a:p>
          <a:p>
            <a:pPr lvl="1"/>
            <a:r>
              <a:rPr lang="en-US" b="1">
                <a:latin typeface="DIN Pro Medium"/>
              </a:rPr>
              <a:t>$55 million Energy Savings for Business program</a:t>
            </a:r>
          </a:p>
          <a:p>
            <a:pPr lvl="1"/>
            <a:r>
              <a:rPr lang="en-US">
                <a:latin typeface="DIN Pro Medium"/>
              </a:rPr>
              <a:t>$150 million Shovel-Ready Challenge</a:t>
            </a:r>
            <a:endParaRPr lang="en-US"/>
          </a:p>
          <a:p>
            <a:pPr lvl="1"/>
            <a:r>
              <a:rPr lang="en-US">
                <a:latin typeface="DIN Pro Medium"/>
              </a:rPr>
              <a:t>$75 million for existing Partnership Intake Program</a:t>
            </a:r>
          </a:p>
        </p:txBody>
      </p:sp>
    </p:spTree>
    <p:extLst>
      <p:ext uri="{BB962C8B-B14F-4D97-AF65-F5344CB8AC3E}">
        <p14:creationId xmlns:p14="http://schemas.microsoft.com/office/powerpoint/2010/main" val="13499326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FA766-D93C-4823-8565-DDA9E68CDA53}"/>
              </a:ext>
            </a:extLst>
          </p:cNvPr>
          <p:cNvSpPr>
            <a:spLocks noGrp="1"/>
          </p:cNvSpPr>
          <p:nvPr>
            <p:ph type="title"/>
          </p:nvPr>
        </p:nvSpPr>
        <p:spPr>
          <a:xfrm>
            <a:off x="838199" y="291090"/>
            <a:ext cx="10515599" cy="932688"/>
          </a:xfrm>
        </p:spPr>
        <p:txBody>
          <a:bodyPr vert="horz" lIns="91440" tIns="45720" rIns="91440" bIns="45720" rtlCol="0" anchor="b">
            <a:normAutofit/>
          </a:bodyPr>
          <a:lstStyle/>
          <a:p>
            <a:r>
              <a:rPr lang="en-US" sz="5400">
                <a:solidFill>
                  <a:srgbClr val="136031"/>
                </a:solidFill>
                <a:latin typeface="+mj-lt"/>
                <a:cs typeface="Calibri Light"/>
              </a:rPr>
              <a:t>Stimulus funding in Alberta</a:t>
            </a:r>
            <a:endParaRPr lang="en-US" sz="5400" kern="1200">
              <a:solidFill>
                <a:srgbClr val="136031"/>
              </a:solidFill>
              <a:latin typeface="+mj-lt"/>
              <a:cs typeface="Calibri Light"/>
            </a:endParaRPr>
          </a:p>
        </p:txBody>
      </p:sp>
      <p:graphicFrame>
        <p:nvGraphicFramePr>
          <p:cNvPr id="5" name="Table 4">
            <a:extLst>
              <a:ext uri="{FF2B5EF4-FFF2-40B4-BE49-F238E27FC236}">
                <a16:creationId xmlns:a16="http://schemas.microsoft.com/office/drawing/2014/main" id="{D472B6E4-EE6B-4D7F-871C-6E8A41A8A137}"/>
              </a:ext>
            </a:extLst>
          </p:cNvPr>
          <p:cNvGraphicFramePr>
            <a:graphicFrameLocks noGrp="1"/>
          </p:cNvGraphicFramePr>
          <p:nvPr>
            <p:extLst>
              <p:ext uri="{D42A27DB-BD31-4B8C-83A1-F6EECF244321}">
                <p14:modId xmlns:p14="http://schemas.microsoft.com/office/powerpoint/2010/main" val="46930885"/>
              </p:ext>
            </p:extLst>
          </p:nvPr>
        </p:nvGraphicFramePr>
        <p:xfrm>
          <a:off x="725134" y="1159610"/>
          <a:ext cx="10741728" cy="4389120"/>
        </p:xfrm>
        <a:graphic>
          <a:graphicData uri="http://schemas.openxmlformats.org/drawingml/2006/table">
            <a:tbl>
              <a:tblPr firstRow="1" bandRow="1">
                <a:tableStyleId>{912C8C85-51F0-491E-9774-3900AFEF0FD7}</a:tableStyleId>
              </a:tblPr>
              <a:tblGrid>
                <a:gridCol w="2109794">
                  <a:extLst>
                    <a:ext uri="{9D8B030D-6E8A-4147-A177-3AD203B41FA5}">
                      <a16:colId xmlns:a16="http://schemas.microsoft.com/office/drawing/2014/main" val="1146684607"/>
                    </a:ext>
                  </a:extLst>
                </a:gridCol>
                <a:gridCol w="2060448">
                  <a:extLst>
                    <a:ext uri="{9D8B030D-6E8A-4147-A177-3AD203B41FA5}">
                      <a16:colId xmlns:a16="http://schemas.microsoft.com/office/drawing/2014/main" val="3983839363"/>
                    </a:ext>
                  </a:extLst>
                </a:gridCol>
                <a:gridCol w="2060448">
                  <a:extLst>
                    <a:ext uri="{9D8B030D-6E8A-4147-A177-3AD203B41FA5}">
                      <a16:colId xmlns:a16="http://schemas.microsoft.com/office/drawing/2014/main" val="549043453"/>
                    </a:ext>
                  </a:extLst>
                </a:gridCol>
                <a:gridCol w="2109216">
                  <a:extLst>
                    <a:ext uri="{9D8B030D-6E8A-4147-A177-3AD203B41FA5}">
                      <a16:colId xmlns:a16="http://schemas.microsoft.com/office/drawing/2014/main" val="3846499094"/>
                    </a:ext>
                  </a:extLst>
                </a:gridCol>
                <a:gridCol w="2401822">
                  <a:extLst>
                    <a:ext uri="{9D8B030D-6E8A-4147-A177-3AD203B41FA5}">
                      <a16:colId xmlns:a16="http://schemas.microsoft.com/office/drawing/2014/main" val="3374806433"/>
                    </a:ext>
                  </a:extLst>
                </a:gridCol>
              </a:tblGrid>
              <a:tr h="1032256">
                <a:tc>
                  <a:txBody>
                    <a:bodyPr/>
                    <a:lstStyle/>
                    <a:p>
                      <a:endParaRPr lang="en-CA" sz="1600"/>
                    </a:p>
                  </a:txBody>
                  <a:tcPr>
                    <a:solidFill>
                      <a:srgbClr val="136031"/>
                    </a:solidFill>
                  </a:tcPr>
                </a:tc>
                <a:tc>
                  <a:txBody>
                    <a:bodyPr/>
                    <a:lstStyle/>
                    <a:p>
                      <a:r>
                        <a:rPr lang="en-CA" sz="1600"/>
                        <a:t>ERA</a:t>
                      </a:r>
                    </a:p>
                    <a:p>
                      <a:r>
                        <a:rPr lang="en-CA" sz="1600" b="0"/>
                        <a:t>Energy Savings for Business</a:t>
                      </a:r>
                    </a:p>
                  </a:txBody>
                  <a:tcPr>
                    <a:solidFill>
                      <a:srgbClr val="136031"/>
                    </a:solidFill>
                  </a:tcPr>
                </a:tc>
                <a:tc>
                  <a:txBody>
                    <a:bodyPr/>
                    <a:lstStyle/>
                    <a:p>
                      <a:r>
                        <a:rPr lang="en-CA" sz="1600"/>
                        <a:t>ERA</a:t>
                      </a:r>
                    </a:p>
                    <a:p>
                      <a:r>
                        <a:rPr lang="en-CA" sz="1600" b="0"/>
                        <a:t>Shovel Ready</a:t>
                      </a:r>
                    </a:p>
                  </a:txBody>
                  <a:tcPr>
                    <a:solidFill>
                      <a:srgbClr val="136031"/>
                    </a:solidFill>
                  </a:tcPr>
                </a:tc>
                <a:tc>
                  <a:txBody>
                    <a:bodyPr/>
                    <a:lstStyle/>
                    <a:p>
                      <a:r>
                        <a:rPr lang="en-CA" sz="1600"/>
                        <a:t>Alberta Innovates</a:t>
                      </a:r>
                    </a:p>
                    <a:p>
                      <a:r>
                        <a:rPr lang="en-CA" sz="1600" b="0"/>
                        <a:t>TIER Economic Recovery Program</a:t>
                      </a:r>
                    </a:p>
                  </a:txBody>
                  <a:tcPr>
                    <a:solidFill>
                      <a:srgbClr val="136031"/>
                    </a:solidFill>
                  </a:tcPr>
                </a:tc>
                <a:tc>
                  <a:txBody>
                    <a:bodyPr/>
                    <a:lstStyle/>
                    <a:p>
                      <a:r>
                        <a:rPr lang="en-CA" sz="1600"/>
                        <a:t>Carbon Connect International</a:t>
                      </a:r>
                    </a:p>
                    <a:p>
                      <a:r>
                        <a:rPr lang="en-CA" sz="1600" b="0"/>
                        <a:t>Methane Technology Implementation Program</a:t>
                      </a:r>
                    </a:p>
                  </a:txBody>
                  <a:tcPr>
                    <a:solidFill>
                      <a:srgbClr val="136031"/>
                    </a:solidFill>
                  </a:tcPr>
                </a:tc>
                <a:extLst>
                  <a:ext uri="{0D108BD9-81ED-4DB2-BD59-A6C34878D82A}">
                    <a16:rowId xmlns:a16="http://schemas.microsoft.com/office/drawing/2014/main" val="2635233657"/>
                  </a:ext>
                </a:extLst>
              </a:tr>
              <a:tr h="570809">
                <a:tc>
                  <a:txBody>
                    <a:bodyPr/>
                    <a:lstStyle/>
                    <a:p>
                      <a:r>
                        <a:rPr lang="en-CA" sz="1600"/>
                        <a:t>Focus Area</a:t>
                      </a:r>
                    </a:p>
                  </a:txBody>
                  <a:tcPr/>
                </a:tc>
                <a:tc>
                  <a:txBody>
                    <a:bodyPr/>
                    <a:lstStyle/>
                    <a:p>
                      <a:r>
                        <a:rPr lang="en-CA" sz="1600"/>
                        <a:t>Small- and medium-sized businesses</a:t>
                      </a:r>
                    </a:p>
                  </a:txBody>
                  <a:tcPr/>
                </a:tc>
                <a:tc>
                  <a:txBody>
                    <a:bodyPr/>
                    <a:lstStyle/>
                    <a:p>
                      <a:r>
                        <a:rPr lang="en-CA" sz="1600"/>
                        <a:t>Large-scale, </a:t>
                      </a:r>
                    </a:p>
                    <a:p>
                      <a:r>
                        <a:rPr lang="en-CA" sz="1600"/>
                        <a:t>shovel ready</a:t>
                      </a:r>
                    </a:p>
                  </a:txBody>
                  <a:tcPr/>
                </a:tc>
                <a:tc>
                  <a:txBody>
                    <a:bodyPr/>
                    <a:lstStyle/>
                    <a:p>
                      <a:r>
                        <a:rPr lang="en-CA" sz="1600"/>
                        <a:t>Shovel-Ready Energy &amp; Cleantech</a:t>
                      </a:r>
                    </a:p>
                  </a:txBody>
                  <a:tcPr/>
                </a:tc>
                <a:tc>
                  <a:txBody>
                    <a:bodyPr/>
                    <a:lstStyle/>
                    <a:p>
                      <a:r>
                        <a:rPr lang="en-CA" sz="1600"/>
                        <a:t>Upstream oil and gas operator retrofits</a:t>
                      </a:r>
                    </a:p>
                  </a:txBody>
                  <a:tcPr/>
                </a:tc>
                <a:extLst>
                  <a:ext uri="{0D108BD9-81ED-4DB2-BD59-A6C34878D82A}">
                    <a16:rowId xmlns:a16="http://schemas.microsoft.com/office/drawing/2014/main" val="1361628429"/>
                  </a:ext>
                </a:extLst>
              </a:tr>
              <a:tr h="570809">
                <a:tc>
                  <a:txBody>
                    <a:bodyPr/>
                    <a:lstStyle/>
                    <a:p>
                      <a:r>
                        <a:rPr lang="en-CA" sz="1600"/>
                        <a:t>TRL</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600"/>
                        <a:t>Technology commercialization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600"/>
                        <a:t>7-9</a:t>
                      </a:r>
                    </a:p>
                  </a:txBody>
                  <a:tcPr/>
                </a:tc>
                <a:tc>
                  <a:txBody>
                    <a:bodyPr/>
                    <a:lstStyle/>
                    <a:p>
                      <a:r>
                        <a:rPr lang="en-CA" sz="1600"/>
                        <a:t>4-7</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600"/>
                        <a:t>Technology commercialization</a:t>
                      </a:r>
                    </a:p>
                  </a:txBody>
                  <a:tcPr/>
                </a:tc>
                <a:extLst>
                  <a:ext uri="{0D108BD9-81ED-4DB2-BD59-A6C34878D82A}">
                    <a16:rowId xmlns:a16="http://schemas.microsoft.com/office/drawing/2014/main" val="1053521542"/>
                  </a:ext>
                </a:extLst>
              </a:tr>
              <a:tr h="330957">
                <a:tc>
                  <a:txBody>
                    <a:bodyPr/>
                    <a:lstStyle/>
                    <a:p>
                      <a:r>
                        <a:rPr lang="en-CA" sz="1600"/>
                        <a:t>Funding Source</a:t>
                      </a:r>
                    </a:p>
                  </a:txBody>
                  <a:tcPr/>
                </a:tc>
                <a:tc>
                  <a:txBody>
                    <a:bodyPr/>
                    <a:lstStyle/>
                    <a:p>
                      <a:r>
                        <a:rPr lang="en-CA" sz="1600"/>
                        <a:t>TIER &amp; LCELF</a:t>
                      </a:r>
                    </a:p>
                  </a:txBody>
                  <a:tcPr/>
                </a:tc>
                <a:tc>
                  <a:txBody>
                    <a:bodyPr/>
                    <a:lstStyle/>
                    <a:p>
                      <a:r>
                        <a:rPr lang="en-CA" sz="1600"/>
                        <a:t>TIER &amp; LCELF</a:t>
                      </a:r>
                    </a:p>
                  </a:txBody>
                  <a:tcPr/>
                </a:tc>
                <a:tc>
                  <a:txBody>
                    <a:bodyPr/>
                    <a:lstStyle/>
                    <a:p>
                      <a:r>
                        <a:rPr lang="en-CA" sz="1600"/>
                        <a:t>TIER</a:t>
                      </a:r>
                    </a:p>
                  </a:txBody>
                  <a:tcPr/>
                </a:tc>
                <a:tc>
                  <a:txBody>
                    <a:bodyPr/>
                    <a:lstStyle/>
                    <a:p>
                      <a:r>
                        <a:rPr lang="en-CA" sz="1600"/>
                        <a:t>TIER</a:t>
                      </a:r>
                    </a:p>
                  </a:txBody>
                  <a:tcPr/>
                </a:tc>
                <a:extLst>
                  <a:ext uri="{0D108BD9-81ED-4DB2-BD59-A6C34878D82A}">
                    <a16:rowId xmlns:a16="http://schemas.microsoft.com/office/drawing/2014/main" val="3178367729"/>
                  </a:ext>
                </a:extLst>
              </a:tr>
              <a:tr h="330957">
                <a:tc>
                  <a:txBody>
                    <a:bodyPr/>
                    <a:lstStyle/>
                    <a:p>
                      <a:r>
                        <a:rPr lang="en-CA" sz="1600"/>
                        <a:t>Total Program Funding</a:t>
                      </a:r>
                    </a:p>
                  </a:txBody>
                  <a:tcPr/>
                </a:tc>
                <a:tc>
                  <a:txBody>
                    <a:bodyPr/>
                    <a:lstStyle/>
                    <a:p>
                      <a:r>
                        <a:rPr lang="en-CA" sz="1600"/>
                        <a:t>$55M</a:t>
                      </a:r>
                    </a:p>
                  </a:txBody>
                  <a:tcPr/>
                </a:tc>
                <a:tc>
                  <a:txBody>
                    <a:bodyPr/>
                    <a:lstStyle/>
                    <a:p>
                      <a:r>
                        <a:rPr lang="en-CA" sz="1600"/>
                        <a:t>$150M</a:t>
                      </a:r>
                    </a:p>
                  </a:txBody>
                  <a:tcPr/>
                </a:tc>
                <a:tc>
                  <a:txBody>
                    <a:bodyPr/>
                    <a:lstStyle/>
                    <a:p>
                      <a:r>
                        <a:rPr lang="en-CA" sz="1600"/>
                        <a:t>$50M</a:t>
                      </a:r>
                    </a:p>
                  </a:txBody>
                  <a:tcPr/>
                </a:tc>
                <a:tc>
                  <a:txBody>
                    <a:bodyPr/>
                    <a:lstStyle/>
                    <a:p>
                      <a:r>
                        <a:rPr lang="en-CA" sz="1600"/>
                        <a:t>$25M</a:t>
                      </a:r>
                    </a:p>
                  </a:txBody>
                  <a:tcPr/>
                </a:tc>
                <a:extLst>
                  <a:ext uri="{0D108BD9-81ED-4DB2-BD59-A6C34878D82A}">
                    <a16:rowId xmlns:a16="http://schemas.microsoft.com/office/drawing/2014/main" val="1135245270"/>
                  </a:ext>
                </a:extLst>
              </a:tr>
              <a:tr h="570809">
                <a:tc>
                  <a:txBody>
                    <a:bodyPr/>
                    <a:lstStyle/>
                    <a:p>
                      <a:r>
                        <a:rPr lang="en-CA" sz="1600"/>
                        <a:t>Funding amount per project</a:t>
                      </a:r>
                    </a:p>
                  </a:txBody>
                  <a:tcPr/>
                </a:tc>
                <a:tc>
                  <a:txBody>
                    <a:bodyPr/>
                    <a:lstStyle/>
                    <a:p>
                      <a:r>
                        <a:rPr lang="en-CA" sz="1600"/>
                        <a:t>$250K per project</a:t>
                      </a:r>
                    </a:p>
                    <a:p>
                      <a:r>
                        <a:rPr lang="en-CA" sz="1600"/>
                        <a:t>$500K per company</a:t>
                      </a:r>
                    </a:p>
                  </a:txBody>
                  <a:tcPr/>
                </a:tc>
                <a:tc>
                  <a:txBody>
                    <a:bodyPr/>
                    <a:lstStyle/>
                    <a:p>
                      <a:r>
                        <a:rPr lang="en-CA" sz="1600"/>
                        <a:t>$2M - $15M</a:t>
                      </a:r>
                    </a:p>
                  </a:txBody>
                  <a:tcPr/>
                </a:tc>
                <a:tc>
                  <a:txBody>
                    <a:bodyPr/>
                    <a:lstStyle/>
                    <a:p>
                      <a:r>
                        <a:rPr lang="en-CA" sz="1600"/>
                        <a:t>$200K - $5M</a:t>
                      </a:r>
                    </a:p>
                  </a:txBody>
                  <a:tcPr/>
                </a:tc>
                <a:tc>
                  <a:txBody>
                    <a:bodyPr/>
                    <a:lstStyle/>
                    <a:p>
                      <a:r>
                        <a:rPr lang="en-CA" sz="1600"/>
                        <a:t>$10K - $1M</a:t>
                      </a:r>
                    </a:p>
                  </a:txBody>
                  <a:tcPr/>
                </a:tc>
                <a:extLst>
                  <a:ext uri="{0D108BD9-81ED-4DB2-BD59-A6C34878D82A}">
                    <a16:rowId xmlns:a16="http://schemas.microsoft.com/office/drawing/2014/main" val="4187511940"/>
                  </a:ext>
                </a:extLst>
              </a:tr>
              <a:tr h="330957">
                <a:tc>
                  <a:txBody>
                    <a:bodyPr/>
                    <a:lstStyle/>
                    <a:p>
                      <a:r>
                        <a:rPr lang="en-CA" sz="1600"/>
                        <a:t>Funding %</a:t>
                      </a:r>
                    </a:p>
                  </a:txBody>
                  <a:tcPr/>
                </a:tc>
                <a:tc>
                  <a:txBody>
                    <a:bodyPr/>
                    <a:lstStyle/>
                    <a:p>
                      <a:r>
                        <a:rPr lang="en-CA" sz="1600"/>
                        <a:t>Measure dependent</a:t>
                      </a:r>
                    </a:p>
                  </a:txBody>
                  <a:tcPr/>
                </a:tc>
                <a:tc>
                  <a:txBody>
                    <a:bodyPr/>
                    <a:lstStyle/>
                    <a:p>
                      <a:r>
                        <a:rPr lang="en-CA" sz="1600"/>
                        <a:t>50%</a:t>
                      </a:r>
                    </a:p>
                  </a:txBody>
                  <a:tcPr/>
                </a:tc>
                <a:tc>
                  <a:txBody>
                    <a:bodyPr/>
                    <a:lstStyle/>
                    <a:p>
                      <a:r>
                        <a:rPr lang="en-CA" sz="1600"/>
                        <a:t>75%</a:t>
                      </a:r>
                    </a:p>
                  </a:txBody>
                  <a:tcPr/>
                </a:tc>
                <a:tc>
                  <a:txBody>
                    <a:bodyPr/>
                    <a:lstStyle/>
                    <a:p>
                      <a:r>
                        <a:rPr lang="en-CA" sz="1600"/>
                        <a:t>50%</a:t>
                      </a:r>
                    </a:p>
                  </a:txBody>
                  <a:tcPr/>
                </a:tc>
                <a:extLst>
                  <a:ext uri="{0D108BD9-81ED-4DB2-BD59-A6C34878D82A}">
                    <a16:rowId xmlns:a16="http://schemas.microsoft.com/office/drawing/2014/main" val="2263010298"/>
                  </a:ext>
                </a:extLst>
              </a:tr>
              <a:tr h="570809">
                <a:tc>
                  <a:txBody>
                    <a:bodyPr/>
                    <a:lstStyle/>
                    <a:p>
                      <a:r>
                        <a:rPr lang="en-CA" sz="1600"/>
                        <a:t>Proposals Due</a:t>
                      </a:r>
                    </a:p>
                  </a:txBody>
                  <a:tcPr/>
                </a:tc>
                <a:tc>
                  <a:txBody>
                    <a:bodyPr/>
                    <a:lstStyle/>
                    <a:p>
                      <a:r>
                        <a:rPr lang="en-CA" sz="1600"/>
                        <a:t>6-12 months after program launch</a:t>
                      </a:r>
                    </a:p>
                  </a:txBody>
                  <a:tcPr/>
                </a:tc>
                <a:tc>
                  <a:txBody>
                    <a:bodyPr/>
                    <a:lstStyle/>
                    <a:p>
                      <a:r>
                        <a:rPr lang="en-CA" sz="1600"/>
                        <a:t>Stage 1: Dec 22, 2020</a:t>
                      </a:r>
                    </a:p>
                    <a:p>
                      <a:r>
                        <a:rPr lang="en-CA" sz="1600"/>
                        <a:t>Stage 2: Mar 2021</a:t>
                      </a:r>
                    </a:p>
                  </a:txBody>
                  <a:tcPr/>
                </a:tc>
                <a:tc>
                  <a:txBody>
                    <a:bodyPr/>
                    <a:lstStyle/>
                    <a:p>
                      <a:r>
                        <a:rPr lang="en-CA" sz="1600"/>
                        <a:t>Stage 1: Nov 16, 2020</a:t>
                      </a:r>
                    </a:p>
                    <a:p>
                      <a:r>
                        <a:rPr lang="en-CA" sz="1600"/>
                        <a:t>Stage 2: Nov 30, 2020</a:t>
                      </a:r>
                    </a:p>
                  </a:txBody>
                  <a:tcPr/>
                </a:tc>
                <a:tc>
                  <a:txBody>
                    <a:bodyPr/>
                    <a:lstStyle/>
                    <a:p>
                      <a:endParaRPr lang="en-CA" sz="1600"/>
                    </a:p>
                  </a:txBody>
                  <a:tcPr/>
                </a:tc>
                <a:extLst>
                  <a:ext uri="{0D108BD9-81ED-4DB2-BD59-A6C34878D82A}">
                    <a16:rowId xmlns:a16="http://schemas.microsoft.com/office/drawing/2014/main" val="2202732674"/>
                  </a:ext>
                </a:extLst>
              </a:tr>
            </a:tbl>
          </a:graphicData>
        </a:graphic>
      </p:graphicFrame>
    </p:spTree>
    <p:extLst>
      <p:ext uri="{BB962C8B-B14F-4D97-AF65-F5344CB8AC3E}">
        <p14:creationId xmlns:p14="http://schemas.microsoft.com/office/powerpoint/2010/main" val="40029965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D03AEE-45E8-456D-9593-091D0852FB26}"/>
              </a:ext>
            </a:extLst>
          </p:cNvPr>
          <p:cNvSpPr>
            <a:spLocks noGrp="1"/>
          </p:cNvSpPr>
          <p:nvPr>
            <p:ph type="title"/>
          </p:nvPr>
        </p:nvSpPr>
        <p:spPr>
          <a:xfrm>
            <a:off x="1702676" y="528752"/>
            <a:ext cx="9651124" cy="847773"/>
          </a:xfrm>
        </p:spPr>
        <p:txBody>
          <a:bodyPr/>
          <a:lstStyle/>
          <a:p>
            <a:r>
              <a:rPr lang="en-US">
                <a:latin typeface="Klavika Medium"/>
              </a:rPr>
              <a:t>About ERA</a:t>
            </a:r>
            <a:endParaRPr lang="en-US"/>
          </a:p>
        </p:txBody>
      </p:sp>
      <p:sp>
        <p:nvSpPr>
          <p:cNvPr id="7" name="TextBox 6">
            <a:extLst>
              <a:ext uri="{FF2B5EF4-FFF2-40B4-BE49-F238E27FC236}">
                <a16:creationId xmlns:a16="http://schemas.microsoft.com/office/drawing/2014/main" id="{235E3AD9-71BF-40AA-8AEB-285189659DB2}"/>
              </a:ext>
            </a:extLst>
          </p:cNvPr>
          <p:cNvSpPr txBox="1"/>
          <p:nvPr/>
        </p:nvSpPr>
        <p:spPr>
          <a:xfrm>
            <a:off x="4493868" y="1505353"/>
            <a:ext cx="1274708" cy="400110"/>
          </a:xfrm>
          <a:prstGeom prst="rect">
            <a:avLst/>
          </a:prstGeom>
          <a:noFill/>
        </p:spPr>
        <p:txBody>
          <a:bodyPr wrap="square" rtlCol="0">
            <a:spAutoFit/>
          </a:bodyPr>
          <a:lstStyle/>
          <a:p>
            <a:pPr algn="r" defTabSz="914377"/>
            <a:r>
              <a:rPr lang="en-US" sz="2000" b="1">
                <a:solidFill>
                  <a:srgbClr val="005C31"/>
                </a:solidFill>
                <a:latin typeface="Calibri" panose="020F0502020204030204" pitchFamily="34" charset="0"/>
                <a:ea typeface="Apex New Medium" panose="02010600040501010103" pitchFamily="50" charset="0"/>
                <a:cs typeface="Calibri" panose="020F0502020204030204" pitchFamily="34" charset="0"/>
              </a:rPr>
              <a:t>MANDATE</a:t>
            </a:r>
          </a:p>
        </p:txBody>
      </p:sp>
      <p:sp>
        <p:nvSpPr>
          <p:cNvPr id="8" name="TextBox 7">
            <a:extLst>
              <a:ext uri="{FF2B5EF4-FFF2-40B4-BE49-F238E27FC236}">
                <a16:creationId xmlns:a16="http://schemas.microsoft.com/office/drawing/2014/main" id="{B4709128-D739-4C0A-8676-C8D4F33451EE}"/>
              </a:ext>
            </a:extLst>
          </p:cNvPr>
          <p:cNvSpPr txBox="1"/>
          <p:nvPr/>
        </p:nvSpPr>
        <p:spPr>
          <a:xfrm>
            <a:off x="6684313" y="1507886"/>
            <a:ext cx="938077" cy="400110"/>
          </a:xfrm>
          <a:prstGeom prst="rect">
            <a:avLst/>
          </a:prstGeom>
          <a:noFill/>
        </p:spPr>
        <p:txBody>
          <a:bodyPr wrap="square" rtlCol="0">
            <a:spAutoFit/>
          </a:bodyPr>
          <a:lstStyle/>
          <a:p>
            <a:pPr defTabSz="914377"/>
            <a:r>
              <a:rPr lang="en-US" sz="2000" b="1">
                <a:solidFill>
                  <a:srgbClr val="005C31"/>
                </a:solidFill>
                <a:latin typeface="Calibri" panose="020F0502020204030204" pitchFamily="34" charset="0"/>
                <a:ea typeface="Apex New Medium" panose="02010600040501010103" pitchFamily="50" charset="0"/>
                <a:cs typeface="Calibri" panose="020F0502020204030204" pitchFamily="34" charset="0"/>
              </a:rPr>
              <a:t>VISION</a:t>
            </a:r>
          </a:p>
        </p:txBody>
      </p:sp>
      <p:sp>
        <p:nvSpPr>
          <p:cNvPr id="9" name="TextBox 8">
            <a:extLst>
              <a:ext uri="{FF2B5EF4-FFF2-40B4-BE49-F238E27FC236}">
                <a16:creationId xmlns:a16="http://schemas.microsoft.com/office/drawing/2014/main" id="{D550CA77-FF40-479C-B6AF-F4D1B66DBA9B}"/>
              </a:ext>
            </a:extLst>
          </p:cNvPr>
          <p:cNvSpPr txBox="1"/>
          <p:nvPr/>
        </p:nvSpPr>
        <p:spPr>
          <a:xfrm>
            <a:off x="1171470" y="1934860"/>
            <a:ext cx="4597107" cy="923330"/>
          </a:xfrm>
          <a:prstGeom prst="rect">
            <a:avLst/>
          </a:prstGeom>
          <a:noFill/>
        </p:spPr>
        <p:txBody>
          <a:bodyPr wrap="square" rtlCol="0">
            <a:spAutoFit/>
          </a:bodyPr>
          <a:lstStyle/>
          <a:p>
            <a:pPr algn="r" defTabSz="914377"/>
            <a:r>
              <a:rPr lang="en-US">
                <a:solidFill>
                  <a:srgbClr val="005C31"/>
                </a:solidFill>
                <a:latin typeface="Calibri" panose="020F0502020204030204" pitchFamily="34" charset="0"/>
                <a:cs typeface="Calibri" panose="020F0502020204030204" pitchFamily="34" charset="0"/>
              </a:rPr>
              <a:t>Reduce GHG emissions and grow Alberta’s economy by accelerating the development and adoption of innovative technology solutions.</a:t>
            </a:r>
          </a:p>
        </p:txBody>
      </p:sp>
      <p:sp>
        <p:nvSpPr>
          <p:cNvPr id="10" name="TextBox 9">
            <a:extLst>
              <a:ext uri="{FF2B5EF4-FFF2-40B4-BE49-F238E27FC236}">
                <a16:creationId xmlns:a16="http://schemas.microsoft.com/office/drawing/2014/main" id="{8BB6B3D0-29D0-4773-822A-505FA45A6C5E}"/>
              </a:ext>
            </a:extLst>
          </p:cNvPr>
          <p:cNvSpPr txBox="1"/>
          <p:nvPr/>
        </p:nvSpPr>
        <p:spPr>
          <a:xfrm>
            <a:off x="6684312" y="1932358"/>
            <a:ext cx="5495918" cy="923330"/>
          </a:xfrm>
          <a:prstGeom prst="rect">
            <a:avLst/>
          </a:prstGeom>
          <a:noFill/>
        </p:spPr>
        <p:txBody>
          <a:bodyPr wrap="square" rtlCol="0">
            <a:spAutoFit/>
          </a:bodyPr>
          <a:lstStyle/>
          <a:p>
            <a:pPr defTabSz="914377"/>
            <a:r>
              <a:rPr lang="en-US">
                <a:solidFill>
                  <a:srgbClr val="005C31"/>
                </a:solidFill>
                <a:latin typeface="Calibri" panose="020F0502020204030204" pitchFamily="34" charset="0"/>
                <a:cs typeface="Calibri" panose="020F0502020204030204" pitchFamily="34" charset="0"/>
              </a:rPr>
              <a:t>Alberta has competitive industries that deliver sustainable environmental outcomes, attract investment, and are building a diversified, lower carbon economy.</a:t>
            </a:r>
          </a:p>
        </p:txBody>
      </p:sp>
      <p:cxnSp>
        <p:nvCxnSpPr>
          <p:cNvPr id="11" name="Straight Connector 10">
            <a:extLst>
              <a:ext uri="{FF2B5EF4-FFF2-40B4-BE49-F238E27FC236}">
                <a16:creationId xmlns:a16="http://schemas.microsoft.com/office/drawing/2014/main" id="{8C8943C6-138A-478F-8C30-602E8B1882DB}"/>
              </a:ext>
            </a:extLst>
          </p:cNvPr>
          <p:cNvCxnSpPr>
            <a:cxnSpLocks/>
          </p:cNvCxnSpPr>
          <p:nvPr/>
        </p:nvCxnSpPr>
        <p:spPr>
          <a:xfrm>
            <a:off x="6218313" y="1595969"/>
            <a:ext cx="0" cy="1188720"/>
          </a:xfrm>
          <a:prstGeom prst="line">
            <a:avLst/>
          </a:prstGeom>
          <a:ln w="19050">
            <a:solidFill>
              <a:srgbClr val="375886"/>
            </a:solidFill>
          </a:ln>
        </p:spPr>
        <p:style>
          <a:lnRef idx="1">
            <a:schemeClr val="accent1"/>
          </a:lnRef>
          <a:fillRef idx="0">
            <a:schemeClr val="accent1"/>
          </a:fillRef>
          <a:effectRef idx="0">
            <a:schemeClr val="accent1"/>
          </a:effectRef>
          <a:fontRef idx="minor">
            <a:schemeClr val="tx1"/>
          </a:fontRef>
        </p:style>
      </p:cxnSp>
      <p:pic>
        <p:nvPicPr>
          <p:cNvPr id="6" name="Graphic 5">
            <a:extLst>
              <a:ext uri="{FF2B5EF4-FFF2-40B4-BE49-F238E27FC236}">
                <a16:creationId xmlns:a16="http://schemas.microsoft.com/office/drawing/2014/main" id="{51C2E3EF-1FD5-4601-BCCB-D31D360808B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63363" y="4723986"/>
            <a:ext cx="3201846" cy="770915"/>
          </a:xfrm>
          <a:prstGeom prst="rect">
            <a:avLst/>
          </a:prstGeom>
        </p:spPr>
      </p:pic>
      <p:sp>
        <p:nvSpPr>
          <p:cNvPr id="12" name="TextBox 11">
            <a:extLst>
              <a:ext uri="{FF2B5EF4-FFF2-40B4-BE49-F238E27FC236}">
                <a16:creationId xmlns:a16="http://schemas.microsoft.com/office/drawing/2014/main" id="{68BC86A3-CC6D-4385-BEB1-BD7B3FC5E7E9}"/>
              </a:ext>
            </a:extLst>
          </p:cNvPr>
          <p:cNvSpPr txBox="1"/>
          <p:nvPr/>
        </p:nvSpPr>
        <p:spPr>
          <a:xfrm>
            <a:off x="4938155" y="3091284"/>
            <a:ext cx="2560316" cy="400110"/>
          </a:xfrm>
          <a:prstGeom prst="rect">
            <a:avLst/>
          </a:prstGeom>
          <a:noFill/>
        </p:spPr>
        <p:txBody>
          <a:bodyPr wrap="square" rtlCol="0">
            <a:spAutoFit/>
          </a:bodyPr>
          <a:lstStyle/>
          <a:p>
            <a:pPr algn="ctr" defTabSz="914377"/>
            <a:r>
              <a:rPr lang="en-US" sz="2000" b="1">
                <a:solidFill>
                  <a:srgbClr val="005C31"/>
                </a:solidFill>
                <a:latin typeface="Calibri" panose="020F0502020204030204" pitchFamily="34" charset="0"/>
                <a:ea typeface="Apex New Medium" panose="02010600040501010103" pitchFamily="50" charset="0"/>
                <a:cs typeface="Calibri" panose="020F0502020204030204" pitchFamily="34" charset="0"/>
              </a:rPr>
              <a:t>STRATEGIC PRIORITIES</a:t>
            </a:r>
          </a:p>
        </p:txBody>
      </p:sp>
      <p:grpSp>
        <p:nvGrpSpPr>
          <p:cNvPr id="13" name="Group 12">
            <a:extLst>
              <a:ext uri="{FF2B5EF4-FFF2-40B4-BE49-F238E27FC236}">
                <a16:creationId xmlns:a16="http://schemas.microsoft.com/office/drawing/2014/main" id="{C1B535CD-DD02-4135-9CF1-BFE2B4F6A011}"/>
              </a:ext>
            </a:extLst>
          </p:cNvPr>
          <p:cNvGrpSpPr/>
          <p:nvPr/>
        </p:nvGrpSpPr>
        <p:grpSpPr>
          <a:xfrm>
            <a:off x="2901967" y="3558066"/>
            <a:ext cx="1645837" cy="555790"/>
            <a:chOff x="3579879" y="3579601"/>
            <a:chExt cx="1645837" cy="555789"/>
          </a:xfrm>
        </p:grpSpPr>
        <p:sp>
          <p:nvSpPr>
            <p:cNvPr id="14" name="Isosceles Triangle 13">
              <a:extLst>
                <a:ext uri="{FF2B5EF4-FFF2-40B4-BE49-F238E27FC236}">
                  <a16:creationId xmlns:a16="http://schemas.microsoft.com/office/drawing/2014/main" id="{7084250B-95E1-4903-823A-0AAF59910D76}"/>
                </a:ext>
              </a:extLst>
            </p:cNvPr>
            <p:cNvSpPr/>
            <p:nvPr/>
          </p:nvSpPr>
          <p:spPr>
            <a:xfrm rot="5400000">
              <a:off x="3515386" y="3671412"/>
              <a:ext cx="555789" cy="372168"/>
            </a:xfrm>
            <a:prstGeom prst="triangle">
              <a:avLst/>
            </a:prstGeom>
            <a:solidFill>
              <a:srgbClr val="D8E3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sz="1800">
                <a:solidFill>
                  <a:prstClr val="white"/>
                </a:solidFill>
                <a:latin typeface="Calibri" panose="020F0502020204030204" pitchFamily="34" charset="0"/>
                <a:cs typeface="Calibri" panose="020F0502020204030204" pitchFamily="34" charset="0"/>
              </a:endParaRPr>
            </a:p>
          </p:txBody>
        </p:sp>
        <p:sp>
          <p:nvSpPr>
            <p:cNvPr id="15" name="TextBox 14">
              <a:extLst>
                <a:ext uri="{FF2B5EF4-FFF2-40B4-BE49-F238E27FC236}">
                  <a16:creationId xmlns:a16="http://schemas.microsoft.com/office/drawing/2014/main" id="{108E8204-3FB8-47DA-BD59-906335A441DD}"/>
                </a:ext>
              </a:extLst>
            </p:cNvPr>
            <p:cNvSpPr txBox="1"/>
            <p:nvPr/>
          </p:nvSpPr>
          <p:spPr>
            <a:xfrm>
              <a:off x="3579879" y="3672830"/>
              <a:ext cx="301686" cy="369331"/>
            </a:xfrm>
            <a:prstGeom prst="rect">
              <a:avLst/>
            </a:prstGeom>
            <a:noFill/>
          </p:spPr>
          <p:txBody>
            <a:bodyPr wrap="none" lIns="91440" tIns="45720" rIns="91440" bIns="45720" rtlCol="0" anchor="t">
              <a:spAutoFit/>
            </a:bodyPr>
            <a:lstStyle/>
            <a:p>
              <a:pPr defTabSz="914377"/>
              <a:r>
                <a:rPr lang="en-US" sz="1800">
                  <a:solidFill>
                    <a:srgbClr val="338A53"/>
                  </a:solidFill>
                  <a:latin typeface="Calibri" panose="020F0502020204030204" pitchFamily="34" charset="0"/>
                  <a:ea typeface="Apex New Medium" panose="02010600040501010103" pitchFamily="50" charset="0"/>
                  <a:cs typeface="Calibri" panose="020F0502020204030204" pitchFamily="34" charset="0"/>
                </a:rPr>
                <a:t>1</a:t>
              </a:r>
              <a:endParaRPr lang="en-US"/>
            </a:p>
          </p:txBody>
        </p:sp>
        <p:sp>
          <p:nvSpPr>
            <p:cNvPr id="16" name="TextBox 15">
              <a:extLst>
                <a:ext uri="{FF2B5EF4-FFF2-40B4-BE49-F238E27FC236}">
                  <a16:creationId xmlns:a16="http://schemas.microsoft.com/office/drawing/2014/main" id="{8EBA0E84-F2E5-467B-A20A-81854B1E9A70}"/>
                </a:ext>
              </a:extLst>
            </p:cNvPr>
            <p:cNvSpPr txBox="1"/>
            <p:nvPr/>
          </p:nvSpPr>
          <p:spPr>
            <a:xfrm>
              <a:off x="4026348" y="3608610"/>
              <a:ext cx="1199368" cy="523219"/>
            </a:xfrm>
            <a:prstGeom prst="rect">
              <a:avLst/>
            </a:prstGeom>
            <a:noFill/>
          </p:spPr>
          <p:txBody>
            <a:bodyPr wrap="none" rtlCol="0">
              <a:spAutoFit/>
            </a:bodyPr>
            <a:lstStyle/>
            <a:p>
              <a:pPr defTabSz="914377"/>
              <a:r>
                <a:rPr lang="en-US">
                  <a:solidFill>
                    <a:srgbClr val="338A53"/>
                  </a:solidFill>
                  <a:latin typeface="Calibri" panose="020F0502020204030204" pitchFamily="34" charset="0"/>
                  <a:ea typeface="Apex New Medium" panose="02010600040501010103" pitchFamily="50" charset="0"/>
                  <a:cs typeface="Calibri" panose="020F0502020204030204" pitchFamily="34" charset="0"/>
                </a:rPr>
                <a:t>ACCELERATE</a:t>
              </a:r>
            </a:p>
            <a:p>
              <a:pPr defTabSz="914377"/>
              <a:r>
                <a:rPr lang="en-US">
                  <a:solidFill>
                    <a:srgbClr val="338A53"/>
                  </a:solidFill>
                  <a:latin typeface="Calibri" panose="020F0502020204030204" pitchFamily="34" charset="0"/>
                  <a:ea typeface="Apex New Medium" panose="02010600040501010103" pitchFamily="50" charset="0"/>
                  <a:cs typeface="Calibri" panose="020F0502020204030204" pitchFamily="34" charset="0"/>
                </a:rPr>
                <a:t>TECHNOLOGY</a:t>
              </a:r>
            </a:p>
          </p:txBody>
        </p:sp>
      </p:grpSp>
      <p:grpSp>
        <p:nvGrpSpPr>
          <p:cNvPr id="17" name="Group 16">
            <a:extLst>
              <a:ext uri="{FF2B5EF4-FFF2-40B4-BE49-F238E27FC236}">
                <a16:creationId xmlns:a16="http://schemas.microsoft.com/office/drawing/2014/main" id="{B41F9B04-109A-4C32-9847-64A0CDB58AAF}"/>
              </a:ext>
            </a:extLst>
          </p:cNvPr>
          <p:cNvGrpSpPr/>
          <p:nvPr/>
        </p:nvGrpSpPr>
        <p:grpSpPr>
          <a:xfrm>
            <a:off x="5162074" y="3558063"/>
            <a:ext cx="2700929" cy="662616"/>
            <a:chOff x="5766697" y="3579600"/>
            <a:chExt cx="2700929" cy="662615"/>
          </a:xfrm>
        </p:grpSpPr>
        <p:sp>
          <p:nvSpPr>
            <p:cNvPr id="18" name="Isosceles Triangle 17">
              <a:extLst>
                <a:ext uri="{FF2B5EF4-FFF2-40B4-BE49-F238E27FC236}">
                  <a16:creationId xmlns:a16="http://schemas.microsoft.com/office/drawing/2014/main" id="{A43CBDE5-0E50-412E-A961-C506BB6A786A}"/>
                </a:ext>
              </a:extLst>
            </p:cNvPr>
            <p:cNvSpPr/>
            <p:nvPr/>
          </p:nvSpPr>
          <p:spPr>
            <a:xfrm rot="5400000">
              <a:off x="5703806" y="3671411"/>
              <a:ext cx="555789" cy="372168"/>
            </a:xfrm>
            <a:prstGeom prst="triangle">
              <a:avLst/>
            </a:prstGeom>
            <a:solidFill>
              <a:srgbClr val="D8E3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sz="1800">
                <a:solidFill>
                  <a:prstClr val="white"/>
                </a:solidFill>
                <a:latin typeface="Calibri" panose="020F0502020204030204" pitchFamily="34" charset="0"/>
                <a:cs typeface="Calibri" panose="020F0502020204030204" pitchFamily="34" charset="0"/>
              </a:endParaRPr>
            </a:p>
          </p:txBody>
        </p:sp>
        <p:sp>
          <p:nvSpPr>
            <p:cNvPr id="19" name="TextBox 18">
              <a:extLst>
                <a:ext uri="{FF2B5EF4-FFF2-40B4-BE49-F238E27FC236}">
                  <a16:creationId xmlns:a16="http://schemas.microsoft.com/office/drawing/2014/main" id="{F2C7BD15-8331-4AAF-88CD-A914FE99D433}"/>
                </a:ext>
              </a:extLst>
            </p:cNvPr>
            <p:cNvSpPr txBox="1"/>
            <p:nvPr/>
          </p:nvSpPr>
          <p:spPr>
            <a:xfrm>
              <a:off x="5766697" y="3672829"/>
              <a:ext cx="304892" cy="369331"/>
            </a:xfrm>
            <a:prstGeom prst="rect">
              <a:avLst/>
            </a:prstGeom>
            <a:noFill/>
          </p:spPr>
          <p:txBody>
            <a:bodyPr wrap="none" lIns="91440" tIns="45720" rIns="91440" bIns="45720" rtlCol="0" anchor="t">
              <a:spAutoFit/>
            </a:bodyPr>
            <a:lstStyle/>
            <a:p>
              <a:pPr defTabSz="914377"/>
              <a:r>
                <a:rPr lang="en-US" sz="1800">
                  <a:solidFill>
                    <a:srgbClr val="338A53"/>
                  </a:solidFill>
                  <a:latin typeface="Calibri" panose="020F0502020204030204" pitchFamily="34" charset="0"/>
                  <a:ea typeface="Apex New Medium" panose="02010600040501010103" pitchFamily="50" charset="0"/>
                  <a:cs typeface="Calibri" panose="020F0502020204030204" pitchFamily="34" charset="0"/>
                </a:rPr>
                <a:t>2</a:t>
              </a:r>
              <a:endParaRPr lang="en-US"/>
            </a:p>
          </p:txBody>
        </p:sp>
        <p:sp>
          <p:nvSpPr>
            <p:cNvPr id="20" name="TextBox 19">
              <a:extLst>
                <a:ext uri="{FF2B5EF4-FFF2-40B4-BE49-F238E27FC236}">
                  <a16:creationId xmlns:a16="http://schemas.microsoft.com/office/drawing/2014/main" id="{7274C8CD-FEDF-4B57-B418-8B9BABD93E28}"/>
                </a:ext>
              </a:extLst>
            </p:cNvPr>
            <p:cNvSpPr txBox="1"/>
            <p:nvPr/>
          </p:nvSpPr>
          <p:spPr>
            <a:xfrm>
              <a:off x="6217587" y="3595885"/>
              <a:ext cx="2250039" cy="646330"/>
            </a:xfrm>
            <a:prstGeom prst="rect">
              <a:avLst/>
            </a:prstGeom>
            <a:noFill/>
          </p:spPr>
          <p:txBody>
            <a:bodyPr wrap="none" rtlCol="0">
              <a:spAutoFit/>
            </a:bodyPr>
            <a:lstStyle/>
            <a:p>
              <a:pPr defTabSz="914377"/>
              <a:r>
                <a:rPr lang="en-US">
                  <a:solidFill>
                    <a:srgbClr val="338A53"/>
                  </a:solidFill>
                  <a:latin typeface="Calibri" panose="020F0502020204030204" pitchFamily="34" charset="0"/>
                  <a:ea typeface="Apex New Medium" panose="02010600040501010103" pitchFamily="50" charset="0"/>
                  <a:cs typeface="Calibri" panose="020F0502020204030204" pitchFamily="34" charset="0"/>
                </a:rPr>
                <a:t>DRIVE</a:t>
              </a:r>
            </a:p>
            <a:p>
              <a:pPr defTabSz="914377"/>
              <a:r>
                <a:rPr lang="en-US">
                  <a:solidFill>
                    <a:srgbClr val="338A53"/>
                  </a:solidFill>
                  <a:latin typeface="Calibri" panose="020F0502020204030204" pitchFamily="34" charset="0"/>
                  <a:ea typeface="Apex New Medium" panose="02010600040501010103" pitchFamily="50" charset="0"/>
                  <a:cs typeface="Calibri" panose="020F0502020204030204" pitchFamily="34" charset="0"/>
                </a:rPr>
                <a:t>COMMERCIALIZATION</a:t>
              </a:r>
            </a:p>
          </p:txBody>
        </p:sp>
      </p:grpSp>
      <p:grpSp>
        <p:nvGrpSpPr>
          <p:cNvPr id="21" name="Group 20">
            <a:extLst>
              <a:ext uri="{FF2B5EF4-FFF2-40B4-BE49-F238E27FC236}">
                <a16:creationId xmlns:a16="http://schemas.microsoft.com/office/drawing/2014/main" id="{5E08294C-B425-4B90-A28E-05DB8A205602}"/>
              </a:ext>
            </a:extLst>
          </p:cNvPr>
          <p:cNvGrpSpPr/>
          <p:nvPr/>
        </p:nvGrpSpPr>
        <p:grpSpPr>
          <a:xfrm>
            <a:off x="8037899" y="3558066"/>
            <a:ext cx="1387569" cy="555790"/>
            <a:chOff x="8746652" y="3579601"/>
            <a:chExt cx="1387566" cy="555789"/>
          </a:xfrm>
        </p:grpSpPr>
        <p:sp>
          <p:nvSpPr>
            <p:cNvPr id="22" name="Isosceles Triangle 21">
              <a:extLst>
                <a:ext uri="{FF2B5EF4-FFF2-40B4-BE49-F238E27FC236}">
                  <a16:creationId xmlns:a16="http://schemas.microsoft.com/office/drawing/2014/main" id="{FB7900C1-4C42-4D8A-B286-9FA947EAC504}"/>
                </a:ext>
              </a:extLst>
            </p:cNvPr>
            <p:cNvSpPr/>
            <p:nvPr/>
          </p:nvSpPr>
          <p:spPr>
            <a:xfrm rot="5400000">
              <a:off x="8682158" y="3671412"/>
              <a:ext cx="555789" cy="372168"/>
            </a:xfrm>
            <a:prstGeom prst="triangle">
              <a:avLst/>
            </a:prstGeom>
            <a:solidFill>
              <a:srgbClr val="D8E3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sz="1800">
                <a:solidFill>
                  <a:prstClr val="white"/>
                </a:solidFill>
                <a:latin typeface="Calibri" panose="020F0502020204030204" pitchFamily="34" charset="0"/>
                <a:cs typeface="Calibri" panose="020F0502020204030204" pitchFamily="34" charset="0"/>
              </a:endParaRPr>
            </a:p>
          </p:txBody>
        </p:sp>
        <p:sp>
          <p:nvSpPr>
            <p:cNvPr id="23" name="TextBox 22">
              <a:extLst>
                <a:ext uri="{FF2B5EF4-FFF2-40B4-BE49-F238E27FC236}">
                  <a16:creationId xmlns:a16="http://schemas.microsoft.com/office/drawing/2014/main" id="{1CC0F9CB-B126-4951-9568-F79D215A9667}"/>
                </a:ext>
              </a:extLst>
            </p:cNvPr>
            <p:cNvSpPr txBox="1"/>
            <p:nvPr/>
          </p:nvSpPr>
          <p:spPr>
            <a:xfrm>
              <a:off x="8746652" y="3672830"/>
              <a:ext cx="301686" cy="369331"/>
            </a:xfrm>
            <a:prstGeom prst="rect">
              <a:avLst/>
            </a:prstGeom>
            <a:noFill/>
          </p:spPr>
          <p:txBody>
            <a:bodyPr wrap="none" lIns="91440" tIns="45720" rIns="91440" bIns="45720" rtlCol="0" anchor="t">
              <a:spAutoFit/>
            </a:bodyPr>
            <a:lstStyle/>
            <a:p>
              <a:pPr defTabSz="914377"/>
              <a:r>
                <a:rPr lang="en-US" sz="1800">
                  <a:solidFill>
                    <a:srgbClr val="338A53"/>
                  </a:solidFill>
                  <a:latin typeface="Calibri" panose="020F0502020204030204" pitchFamily="34" charset="0"/>
                  <a:ea typeface="Apex New Medium" panose="02010600040501010103" pitchFamily="50" charset="0"/>
                  <a:cs typeface="Calibri" panose="020F0502020204030204" pitchFamily="34" charset="0"/>
                </a:rPr>
                <a:t>3</a:t>
              </a:r>
              <a:endParaRPr lang="en-US"/>
            </a:p>
          </p:txBody>
        </p:sp>
        <p:sp>
          <p:nvSpPr>
            <p:cNvPr id="24" name="TextBox 23">
              <a:extLst>
                <a:ext uri="{FF2B5EF4-FFF2-40B4-BE49-F238E27FC236}">
                  <a16:creationId xmlns:a16="http://schemas.microsoft.com/office/drawing/2014/main" id="{04CD0F11-ECA4-4937-A3B3-8BF59FCBA8B3}"/>
                </a:ext>
              </a:extLst>
            </p:cNvPr>
            <p:cNvSpPr txBox="1"/>
            <p:nvPr/>
          </p:nvSpPr>
          <p:spPr>
            <a:xfrm>
              <a:off x="9183318" y="3608610"/>
              <a:ext cx="950900" cy="523219"/>
            </a:xfrm>
            <a:prstGeom prst="rect">
              <a:avLst/>
            </a:prstGeom>
            <a:noFill/>
          </p:spPr>
          <p:txBody>
            <a:bodyPr wrap="none" rtlCol="0">
              <a:spAutoFit/>
            </a:bodyPr>
            <a:lstStyle/>
            <a:p>
              <a:pPr defTabSz="914377"/>
              <a:r>
                <a:rPr lang="en-US">
                  <a:solidFill>
                    <a:srgbClr val="338A53"/>
                  </a:solidFill>
                  <a:latin typeface="Calibri" panose="020F0502020204030204" pitchFamily="34" charset="0"/>
                  <a:ea typeface="Apex New Medium" panose="02010600040501010103" pitchFamily="50" charset="0"/>
                  <a:cs typeface="Calibri" panose="020F0502020204030204" pitchFamily="34" charset="0"/>
                </a:rPr>
                <a:t>MAXIMIZE</a:t>
              </a:r>
            </a:p>
            <a:p>
              <a:pPr defTabSz="914377"/>
              <a:r>
                <a:rPr lang="en-US">
                  <a:solidFill>
                    <a:srgbClr val="338A53"/>
                  </a:solidFill>
                  <a:latin typeface="Calibri" panose="020F0502020204030204" pitchFamily="34" charset="0"/>
                  <a:ea typeface="Apex New Medium" panose="02010600040501010103" pitchFamily="50" charset="0"/>
                  <a:cs typeface="Calibri" panose="020F0502020204030204" pitchFamily="34" charset="0"/>
                </a:rPr>
                <a:t>IMPACT</a:t>
              </a:r>
            </a:p>
          </p:txBody>
        </p:sp>
      </p:grpSp>
      <p:grpSp>
        <p:nvGrpSpPr>
          <p:cNvPr id="25" name="Group 24">
            <a:extLst>
              <a:ext uri="{FF2B5EF4-FFF2-40B4-BE49-F238E27FC236}">
                <a16:creationId xmlns:a16="http://schemas.microsoft.com/office/drawing/2014/main" id="{B3F4FDC7-E824-4FD6-9BE4-4D463447FF8A}"/>
              </a:ext>
            </a:extLst>
          </p:cNvPr>
          <p:cNvGrpSpPr/>
          <p:nvPr/>
        </p:nvGrpSpPr>
        <p:grpSpPr>
          <a:xfrm>
            <a:off x="3860992" y="4177551"/>
            <a:ext cx="5097609" cy="546441"/>
            <a:chOff x="4410075" y="4229797"/>
            <a:chExt cx="5495925" cy="745599"/>
          </a:xfrm>
        </p:grpSpPr>
        <p:sp>
          <p:nvSpPr>
            <p:cNvPr id="26" name="Isosceles Triangle 25">
              <a:extLst>
                <a:ext uri="{FF2B5EF4-FFF2-40B4-BE49-F238E27FC236}">
                  <a16:creationId xmlns:a16="http://schemas.microsoft.com/office/drawing/2014/main" id="{D9BA15C2-597D-4BF8-97C8-B1A844F71885}"/>
                </a:ext>
              </a:extLst>
            </p:cNvPr>
            <p:cNvSpPr/>
            <p:nvPr/>
          </p:nvSpPr>
          <p:spPr>
            <a:xfrm rot="10800000">
              <a:off x="6665730" y="4525072"/>
              <a:ext cx="984616" cy="450324"/>
            </a:xfrm>
            <a:prstGeom prst="triangle">
              <a:avLst/>
            </a:prstGeom>
            <a:solidFill>
              <a:srgbClr val="D8E3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sz="1800">
                <a:solidFill>
                  <a:prstClr val="white"/>
                </a:solidFill>
                <a:latin typeface="Calibri" panose="020F0502020204030204" pitchFamily="34" charset="0"/>
                <a:cs typeface="Calibri" panose="020F0502020204030204" pitchFamily="34" charset="0"/>
              </a:endParaRPr>
            </a:p>
          </p:txBody>
        </p:sp>
        <p:cxnSp>
          <p:nvCxnSpPr>
            <p:cNvPr id="27" name="Straight Connector 26">
              <a:extLst>
                <a:ext uri="{FF2B5EF4-FFF2-40B4-BE49-F238E27FC236}">
                  <a16:creationId xmlns:a16="http://schemas.microsoft.com/office/drawing/2014/main" id="{B7E9E07D-43B4-450B-ADEF-EE000DA761EC}"/>
                </a:ext>
              </a:extLst>
            </p:cNvPr>
            <p:cNvCxnSpPr/>
            <p:nvPr/>
          </p:nvCxnSpPr>
          <p:spPr>
            <a:xfrm>
              <a:off x="4410075" y="4229799"/>
              <a:ext cx="0" cy="295275"/>
            </a:xfrm>
            <a:prstGeom prst="line">
              <a:avLst/>
            </a:prstGeom>
            <a:ln w="12700">
              <a:solidFill>
                <a:srgbClr val="338A53"/>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37068B7C-96BC-45F6-8BBE-0A2A63D60AC0}"/>
                </a:ext>
              </a:extLst>
            </p:cNvPr>
            <p:cNvCxnSpPr>
              <a:cxnSpLocks/>
            </p:cNvCxnSpPr>
            <p:nvPr/>
          </p:nvCxnSpPr>
          <p:spPr>
            <a:xfrm>
              <a:off x="4410075" y="4525074"/>
              <a:ext cx="5495925" cy="0"/>
            </a:xfrm>
            <a:prstGeom prst="line">
              <a:avLst/>
            </a:prstGeom>
            <a:ln w="12700">
              <a:solidFill>
                <a:srgbClr val="338A53"/>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B9AB2D63-C66E-4FE6-9394-F492976069F8}"/>
                </a:ext>
              </a:extLst>
            </p:cNvPr>
            <p:cNvCxnSpPr/>
            <p:nvPr/>
          </p:nvCxnSpPr>
          <p:spPr>
            <a:xfrm>
              <a:off x="7158037" y="4229798"/>
              <a:ext cx="0" cy="295275"/>
            </a:xfrm>
            <a:prstGeom prst="line">
              <a:avLst/>
            </a:prstGeom>
            <a:ln w="12700">
              <a:solidFill>
                <a:srgbClr val="338A53"/>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A764E750-36AA-462E-B443-B83BAD12B74F}"/>
                </a:ext>
              </a:extLst>
            </p:cNvPr>
            <p:cNvCxnSpPr/>
            <p:nvPr/>
          </p:nvCxnSpPr>
          <p:spPr>
            <a:xfrm>
              <a:off x="9896475" y="4229797"/>
              <a:ext cx="0" cy="295275"/>
            </a:xfrm>
            <a:prstGeom prst="line">
              <a:avLst/>
            </a:prstGeom>
            <a:ln w="12700">
              <a:solidFill>
                <a:srgbClr val="338A53"/>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0148342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70355F3-CF70-41EA-873C-DE37EAE103AA}"/>
              </a:ext>
            </a:extLst>
          </p:cNvPr>
          <p:cNvSpPr txBox="1">
            <a:spLocks/>
          </p:cNvSpPr>
          <p:nvPr/>
        </p:nvSpPr>
        <p:spPr>
          <a:xfrm>
            <a:off x="1570383" y="365125"/>
            <a:ext cx="9511747"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i="0" kern="1200">
                <a:solidFill>
                  <a:srgbClr val="048041"/>
                </a:solidFill>
                <a:latin typeface="Klavika Medium" panose="020B0506040000020004" pitchFamily="34" charset="0"/>
                <a:ea typeface="+mj-ea"/>
                <a:cs typeface="+mj-cs"/>
              </a:defRPr>
            </a:lvl1pPr>
          </a:lstStyle>
          <a:p>
            <a:r>
              <a:rPr lang="en-US"/>
              <a:t>Areas of focus</a:t>
            </a:r>
            <a:endParaRPr lang="en-CA"/>
          </a:p>
        </p:txBody>
      </p:sp>
      <p:pic>
        <p:nvPicPr>
          <p:cNvPr id="5" name="Picture 4" descr="A picture containing drawing&#10;&#10;Description automatically generated">
            <a:extLst>
              <a:ext uri="{FF2B5EF4-FFF2-40B4-BE49-F238E27FC236}">
                <a16:creationId xmlns:a16="http://schemas.microsoft.com/office/drawing/2014/main" id="{BF3B5491-9EC9-4E3E-9B2A-6001EFE5C214}"/>
              </a:ext>
            </a:extLst>
          </p:cNvPr>
          <p:cNvPicPr>
            <a:picLocks noChangeAspect="1"/>
          </p:cNvPicPr>
          <p:nvPr/>
        </p:nvPicPr>
        <p:blipFill>
          <a:blip r:embed="rId3"/>
          <a:stretch>
            <a:fillRect/>
          </a:stretch>
        </p:blipFill>
        <p:spPr>
          <a:xfrm>
            <a:off x="2109454" y="1995648"/>
            <a:ext cx="2356164" cy="1051859"/>
          </a:xfrm>
          <a:prstGeom prst="rect">
            <a:avLst/>
          </a:prstGeom>
        </p:spPr>
      </p:pic>
      <p:pic>
        <p:nvPicPr>
          <p:cNvPr id="6" name="Picture 5" descr="A close up of a logo&#10;&#10;Description automatically generated">
            <a:extLst>
              <a:ext uri="{FF2B5EF4-FFF2-40B4-BE49-F238E27FC236}">
                <a16:creationId xmlns:a16="http://schemas.microsoft.com/office/drawing/2014/main" id="{5A9C834A-D608-4A98-81F1-2A19F3862C3E}"/>
              </a:ext>
            </a:extLst>
          </p:cNvPr>
          <p:cNvPicPr>
            <a:picLocks noChangeAspect="1"/>
          </p:cNvPicPr>
          <p:nvPr/>
        </p:nvPicPr>
        <p:blipFill>
          <a:blip r:embed="rId4"/>
          <a:stretch>
            <a:fillRect/>
          </a:stretch>
        </p:blipFill>
        <p:spPr>
          <a:xfrm>
            <a:off x="6929856" y="1995648"/>
            <a:ext cx="4207436" cy="1051859"/>
          </a:xfrm>
          <a:prstGeom prst="rect">
            <a:avLst/>
          </a:prstGeom>
        </p:spPr>
      </p:pic>
      <p:pic>
        <p:nvPicPr>
          <p:cNvPr id="7" name="Picture 6" descr="A close up of a logo&#10;&#10;Description automatically generated">
            <a:extLst>
              <a:ext uri="{FF2B5EF4-FFF2-40B4-BE49-F238E27FC236}">
                <a16:creationId xmlns:a16="http://schemas.microsoft.com/office/drawing/2014/main" id="{269D3A91-D92D-4D41-B12B-8B3E86D203F3}"/>
              </a:ext>
            </a:extLst>
          </p:cNvPr>
          <p:cNvPicPr>
            <a:picLocks noChangeAspect="1"/>
          </p:cNvPicPr>
          <p:nvPr/>
        </p:nvPicPr>
        <p:blipFill>
          <a:blip r:embed="rId5"/>
          <a:stretch>
            <a:fillRect/>
          </a:stretch>
        </p:blipFill>
        <p:spPr>
          <a:xfrm>
            <a:off x="2109454" y="3557784"/>
            <a:ext cx="3986546" cy="1051859"/>
          </a:xfrm>
          <a:prstGeom prst="rect">
            <a:avLst/>
          </a:prstGeom>
        </p:spPr>
      </p:pic>
      <p:pic>
        <p:nvPicPr>
          <p:cNvPr id="8" name="Picture 7" descr="A close up of a logo&#10;&#10;Description automatically generated">
            <a:extLst>
              <a:ext uri="{FF2B5EF4-FFF2-40B4-BE49-F238E27FC236}">
                <a16:creationId xmlns:a16="http://schemas.microsoft.com/office/drawing/2014/main" id="{1B724C2F-5AF0-4A22-B422-9B6F4D270B89}"/>
              </a:ext>
            </a:extLst>
          </p:cNvPr>
          <p:cNvPicPr>
            <a:picLocks noChangeAspect="1"/>
          </p:cNvPicPr>
          <p:nvPr/>
        </p:nvPicPr>
        <p:blipFill>
          <a:blip r:embed="rId6"/>
          <a:stretch>
            <a:fillRect/>
          </a:stretch>
        </p:blipFill>
        <p:spPr>
          <a:xfrm>
            <a:off x="6926969" y="3557783"/>
            <a:ext cx="3155577" cy="1051859"/>
          </a:xfrm>
          <a:prstGeom prst="rect">
            <a:avLst/>
          </a:prstGeom>
        </p:spPr>
      </p:pic>
    </p:spTree>
    <p:extLst>
      <p:ext uri="{BB962C8B-B14F-4D97-AF65-F5344CB8AC3E}">
        <p14:creationId xmlns:p14="http://schemas.microsoft.com/office/powerpoint/2010/main" val="45703215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E1BE4AC45FFDF40817797AA4437CA4A" ma:contentTypeVersion="12" ma:contentTypeDescription="Create a new document." ma:contentTypeScope="" ma:versionID="79542f193c22c8602e5c152f90ccb87b">
  <xsd:schema xmlns:xsd="http://www.w3.org/2001/XMLSchema" xmlns:xs="http://www.w3.org/2001/XMLSchema" xmlns:p="http://schemas.microsoft.com/office/2006/metadata/properties" xmlns:ns2="55cc81ef-53ba-401c-bcfe-351ec4f8480f" xmlns:ns3="9603cc29-8a19-4f1a-ad41-934d9bb9a36f" targetNamespace="http://schemas.microsoft.com/office/2006/metadata/properties" ma:root="true" ma:fieldsID="139b44dfaf757ef897ce552199dbee3e" ns2:_="" ns3:_="">
    <xsd:import namespace="55cc81ef-53ba-401c-bcfe-351ec4f8480f"/>
    <xsd:import namespace="9603cc29-8a19-4f1a-ad41-934d9bb9a36f"/>
    <xsd:element name="properties">
      <xsd:complexType>
        <xsd:sequence>
          <xsd:element name="documentManagement">
            <xsd:complexType>
              <xsd:all>
                <xsd:element ref="ns2:MediaServiceMetadata" minOccurs="0"/>
                <xsd:element ref="ns2:MediaServiceFastMetadata" minOccurs="0"/>
                <xsd:element ref="ns2:MediaServiceEventHashCode" minOccurs="0"/>
                <xsd:element ref="ns2:MediaServiceGenerationTime" minOccurs="0"/>
                <xsd:element ref="ns2:MediaServiceAutoTags" minOccurs="0"/>
                <xsd:element ref="ns2:MediaServiceOCR" minOccurs="0"/>
                <xsd:element ref="ns3:SharedWithUsers" minOccurs="0"/>
                <xsd:element ref="ns3:SharedWithDetails" minOccurs="0"/>
                <xsd:element ref="ns2:MediaServiceDateTaken" minOccurs="0"/>
                <xsd:element ref="ns2:MediaServiceAutoKeyPoints" minOccurs="0"/>
                <xsd:element ref="ns2:MediaServiceKeyPoint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5cc81ef-53ba-401c-bcfe-351ec4f8480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EventHashCode" ma:index="10" nillable="true" ma:displayName="MediaServiceEventHashCode" ma:hidden="true" ma:internalName="MediaServiceEventHashCode"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603cc29-8a19-4f1a-ad41-934d9bb9a36f"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4C132CE-0101-4B82-BFC2-10689AC8FC41}">
  <ds:schemaRefs>
    <ds:schemaRef ds:uri="55cc81ef-53ba-401c-bcfe-351ec4f8480f"/>
    <ds:schemaRef ds:uri="9603cc29-8a19-4f1a-ad41-934d9bb9a36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2B5EC46B-A70F-4C34-8227-267615CDAA00}">
  <ds:schemaRefs>
    <ds:schemaRef ds:uri="http://schemas.microsoft.com/sharepoint/v3/contenttype/forms"/>
  </ds:schemaRefs>
</ds:datastoreItem>
</file>

<file path=customXml/itemProps3.xml><?xml version="1.0" encoding="utf-8"?>
<ds:datastoreItem xmlns:ds="http://schemas.openxmlformats.org/officeDocument/2006/customXml" ds:itemID="{75436B90-C237-4C5C-A2DC-F6B4B6722A84}">
  <ds:schemaRefs>
    <ds:schemaRef ds:uri="55cc81ef-53ba-401c-bcfe-351ec4f8480f"/>
    <ds:schemaRef ds:uri="9603cc29-8a19-4f1a-ad41-934d9bb9a36f"/>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117</TotalTime>
  <Words>6157</Words>
  <Application>Microsoft Macintosh PowerPoint</Application>
  <PresentationFormat>Widescreen</PresentationFormat>
  <Paragraphs>492</Paragraphs>
  <Slides>27</Slides>
  <Notes>27</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27</vt:i4>
      </vt:variant>
    </vt:vector>
  </HeadingPairs>
  <TitlesOfParts>
    <vt:vector size="42" baseType="lpstr">
      <vt:lpstr>Arial</vt:lpstr>
      <vt:lpstr>Calibri</vt:lpstr>
      <vt:lpstr>Calibri Light</vt:lpstr>
      <vt:lpstr>Courier New</vt:lpstr>
      <vt:lpstr>DIN Pro</vt:lpstr>
      <vt:lpstr>DIN Pro Medium</vt:lpstr>
      <vt:lpstr>Klavika</vt:lpstr>
      <vt:lpstr>Klavika Medium</vt:lpstr>
      <vt:lpstr>Segoe UI</vt:lpstr>
      <vt:lpstr>Segoe UI Black</vt:lpstr>
      <vt:lpstr>Symbol</vt:lpstr>
      <vt:lpstr>Times New Roman</vt:lpstr>
      <vt:lpstr>Whitney Semibold</vt:lpstr>
      <vt:lpstr>WordVisi_MSFontService</vt:lpstr>
      <vt:lpstr>Office Theme</vt:lpstr>
      <vt:lpstr>Webinar will begin shortly November 25, 2020</vt:lpstr>
      <vt:lpstr>Webinar – Nov. 25, 2020 Steve MacDonald - CEO Marc Huot – Program Director </vt:lpstr>
      <vt:lpstr>Speaker Introductions</vt:lpstr>
      <vt:lpstr>Housekeeping</vt:lpstr>
      <vt:lpstr>Agenda</vt:lpstr>
      <vt:lpstr>Up to $280 million in new ERA funding announced</vt:lpstr>
      <vt:lpstr>Stimulus funding in Alberta</vt:lpstr>
      <vt:lpstr>About ERA</vt:lpstr>
      <vt:lpstr>PowerPoint Presentation</vt:lpstr>
      <vt:lpstr>ERA investments</vt:lpstr>
      <vt:lpstr>Program Overview</vt:lpstr>
      <vt:lpstr>Up to $55 million in new funding</vt:lpstr>
      <vt:lpstr>ESB program objectives</vt:lpstr>
      <vt:lpstr>Anticipated benefits</vt:lpstr>
      <vt:lpstr>Program overview</vt:lpstr>
      <vt:lpstr>Project types/measures  (to be finalized)</vt:lpstr>
      <vt:lpstr>Project types/measures continued  (to be finalized)</vt:lpstr>
      <vt:lpstr>Eligible participants</vt:lpstr>
      <vt:lpstr>Eligible contractors</vt:lpstr>
      <vt:lpstr>Application process</vt:lpstr>
      <vt:lpstr>Participant application journey</vt:lpstr>
      <vt:lpstr>Anticipated timelines</vt:lpstr>
      <vt:lpstr>Be the first to know</vt:lpstr>
      <vt:lpstr>Frequently asked questions</vt:lpstr>
      <vt:lpstr>Questions?</vt:lpstr>
      <vt:lpstr>Wrap up and next steps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Scott Winder</dc:creator>
  <cp:lastModifiedBy>Marketing</cp:lastModifiedBy>
  <cp:revision>3</cp:revision>
  <dcterms:created xsi:type="dcterms:W3CDTF">2020-09-29T18:17:30Z</dcterms:created>
  <dcterms:modified xsi:type="dcterms:W3CDTF">2020-11-25T20:01:31Z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0x0101007E1BE4AC45FFDF40817797AA4437CA4A</vt:lpwstr>
  </property>
</Properties>
</file>